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27" r:id="rId1"/>
  </p:sldMasterIdLst>
  <p:notesMasterIdLst>
    <p:notesMasterId r:id="rId47"/>
  </p:notesMasterIdLst>
  <p:sldIdLst>
    <p:sldId id="302" r:id="rId2"/>
    <p:sldId id="257" r:id="rId3"/>
    <p:sldId id="258" r:id="rId4"/>
    <p:sldId id="301" r:id="rId5"/>
    <p:sldId id="259" r:id="rId6"/>
    <p:sldId id="260" r:id="rId7"/>
    <p:sldId id="261" r:id="rId8"/>
    <p:sldId id="262" r:id="rId9"/>
    <p:sldId id="263" r:id="rId10"/>
    <p:sldId id="264" r:id="rId11"/>
    <p:sldId id="265" r:id="rId12"/>
    <p:sldId id="266" r:id="rId13"/>
    <p:sldId id="268" r:id="rId14"/>
    <p:sldId id="267"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7" r:id="rId43"/>
    <p:sldId id="298" r:id="rId44"/>
    <p:sldId id="299" r:id="rId45"/>
    <p:sldId id="300" r:id="rId46"/>
  </p:sldIdLst>
  <p:sldSz cx="9144000" cy="5143500" type="screen16x9"/>
  <p:notesSz cx="6858000" cy="9144000"/>
  <p:embeddedFontLst>
    <p:embeddedFont>
      <p:font typeface="Roboto" panose="02000000000000000000" pitchFamily="2" charset="0"/>
      <p:regular r:id="rId48"/>
      <p:bold r:id="rId49"/>
      <p:italic r:id="rId50"/>
      <p:boldItalic r:id="rId51"/>
    </p:embeddedFont>
    <p:embeddedFont>
      <p:font typeface="Tw Cen MT" panose="020B0602020104020603" pitchFamily="34" charset="0"/>
      <p:regular r:id="rId52"/>
      <p:bold r:id="rId53"/>
      <p:italic r:id="rId54"/>
      <p:boldItalic r:id="rId55"/>
    </p:embeddedFont>
    <p:embeddedFont>
      <p:font typeface="Tw Cen MT Condensed" panose="020B0606020104020203" pitchFamily="34" charset="0"/>
      <p:regular r:id="rId56"/>
      <p:bold r:id="rId57"/>
    </p:embeddedFont>
    <p:embeddedFont>
      <p:font typeface="Wingdings 3" panose="05040102010807070707" pitchFamily="18" charset="2"/>
      <p:regular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1"/>
  </p:normalViewPr>
  <p:slideViewPr>
    <p:cSldViewPr snapToGrid="0">
      <p:cViewPr varScale="1">
        <p:scale>
          <a:sx n="114" d="100"/>
          <a:sy n="114" d="100"/>
        </p:scale>
        <p:origin x="980"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1173de0e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1173de0e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17489931b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117489931b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117489931b_1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117489931b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117489931b_1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117489931b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117489931b_1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117489931b_1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17489931b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117489931b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117489931b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117489931b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117489931b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117489931b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117489931b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117489931b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117489931b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117489931b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17489931b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17489931b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117489931b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117489931b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117489931b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117489931b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117489931b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117489931b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117489931b_1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117489931b_1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17489931b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17489931b_1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117489931b_1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117489931b_1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117489931b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117489931b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17489931b_1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117489931b_1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117489931b_1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117489931b_1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117489931b_1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117489931b_1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117489931b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117489931b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17489931b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17489931b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117489931b_1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117489931b_1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117489931b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117489931b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117489931b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117489931b_1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117489931b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117489931b_1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117489931b_1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117489931b_1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117489931b_1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117489931b_1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117489931b_1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117489931b_1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117489931b_1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117489931b_1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117489931b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117489931b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117489931b_1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117489931b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117489931b_1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117489931b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117489931b_1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117489931b_1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117489931b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117489931b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117489931b_1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117489931b_1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117489931b_1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117489931b_1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17489931b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17489931b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117489931b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117489931b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117489931b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117489931b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117489931b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117489931b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117489931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117489931b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GB"/>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3" name="Straight Connector 12"/>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9144000" cy="3429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153083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18855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6079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8681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135538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GB"/>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2" name="Straight Connector 11"/>
          <p:cNvCxnSpPr/>
          <p:nvPr/>
        </p:nvCxnSpPr>
        <p:spPr>
          <a:xfrm flipV="1">
            <a:off x="6290132" y="3948080"/>
            <a:ext cx="0" cy="685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9144000" cy="3429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653765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13376683"/>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GB"/>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pPr/>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97331620"/>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879399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9773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GB"/>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62802025"/>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4331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6DFF08F-DC6B-4601-B491-B0F83F6DD2DA}" type="datetimeFigureOut">
              <a:rPr lang="en-US" smtClean="0"/>
              <a:pPr/>
              <a:t>11/5/2024</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pPr marL="0" lvl="0" indent="0" algn="r" rtl="0">
              <a:spcBef>
                <a:spcPts val="0"/>
              </a:spcBef>
              <a:spcAft>
                <a:spcPts val="0"/>
              </a:spcAft>
              <a:buNone/>
            </a:pPr>
            <a:fld id="{00000000-1234-1234-1234-123412341234}" type="slidenum">
              <a:rPr lang="en-GB" smtClean="0"/>
              <a:t>‹#›</a:t>
            </a:fld>
            <a:endParaRPr lang="en-GB"/>
          </a:p>
        </p:txBody>
      </p:sp>
      <p:cxnSp>
        <p:nvCxnSpPr>
          <p:cNvPr id="8" name="Straight Connector 7"/>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850174"/>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Lst>
  <p:hf sldNum="0"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github.com/jay25202/python_projec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kaggle.com/datasets/ramamet4/app-store-apple-data-set-10k-ap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75E4-BEE4-D0B8-47F6-4EEDF84C86B3}"/>
              </a:ext>
            </a:extLst>
          </p:cNvPr>
          <p:cNvSpPr>
            <a:spLocks noGrp="1"/>
          </p:cNvSpPr>
          <p:nvPr>
            <p:ph type="ctrTitle"/>
          </p:nvPr>
        </p:nvSpPr>
        <p:spPr>
          <a:xfrm>
            <a:off x="342900" y="3720102"/>
            <a:ext cx="5829300" cy="1097280"/>
          </a:xfrm>
        </p:spPr>
        <p:txBody>
          <a:bodyPr>
            <a:normAutofit/>
          </a:bodyPr>
          <a:lstStyle/>
          <a:p>
            <a:r>
              <a:rPr lang="en-US" dirty="0"/>
              <a:t>PROF. KSHITIJ SHARMA</a:t>
            </a:r>
          </a:p>
        </p:txBody>
      </p:sp>
      <p:sp>
        <p:nvSpPr>
          <p:cNvPr id="3" name="Subtitle 2">
            <a:extLst>
              <a:ext uri="{FF2B5EF4-FFF2-40B4-BE49-F238E27FC236}">
                <a16:creationId xmlns:a16="http://schemas.microsoft.com/office/drawing/2014/main" id="{C0169E0A-F4B6-17CD-1BC6-57CF75465687}"/>
              </a:ext>
            </a:extLst>
          </p:cNvPr>
          <p:cNvSpPr>
            <a:spLocks noGrp="1"/>
          </p:cNvSpPr>
          <p:nvPr>
            <p:ph type="subTitle" idx="1"/>
          </p:nvPr>
        </p:nvSpPr>
        <p:spPr>
          <a:xfrm>
            <a:off x="6457950" y="3720102"/>
            <a:ext cx="2400300" cy="1097280"/>
          </a:xfrm>
        </p:spPr>
        <p:txBody>
          <a:bodyPr>
            <a:normAutofit/>
          </a:bodyPr>
          <a:lstStyle/>
          <a:p>
            <a:r>
              <a:rPr lang="en-US" sz="1600" dirty="0"/>
              <a:t>CRN: 73545</a:t>
            </a:r>
          </a:p>
        </p:txBody>
      </p:sp>
      <p:pic>
        <p:nvPicPr>
          <p:cNvPr id="10" name="Picture 9" descr="A screen shot of a cell phone&#10;&#10;Description automatically generated">
            <a:extLst>
              <a:ext uri="{FF2B5EF4-FFF2-40B4-BE49-F238E27FC236}">
                <a16:creationId xmlns:a16="http://schemas.microsoft.com/office/drawing/2014/main" id="{E1B74CBB-D5A8-755F-DFA0-5C6A028ACD96}"/>
              </a:ext>
            </a:extLst>
          </p:cNvPr>
          <p:cNvPicPr>
            <a:picLocks noChangeAspect="1"/>
          </p:cNvPicPr>
          <p:nvPr/>
        </p:nvPicPr>
        <p:blipFill>
          <a:blip r:embed="rId2"/>
          <a:srcRect t="17846" b="15487"/>
          <a:stretch/>
        </p:blipFill>
        <p:spPr>
          <a:xfrm>
            <a:off x="20" y="9"/>
            <a:ext cx="9143980" cy="3586569"/>
          </a:xfrm>
          <a:prstGeom prst="rect">
            <a:avLst/>
          </a:prstGeom>
        </p:spPr>
      </p:pic>
    </p:spTree>
    <p:extLst>
      <p:ext uri="{BB962C8B-B14F-4D97-AF65-F5344CB8AC3E}">
        <p14:creationId xmlns:p14="http://schemas.microsoft.com/office/powerpoint/2010/main" val="40480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
        <p:cNvGrpSpPr/>
        <p:nvPr/>
      </p:nvGrpSpPr>
      <p:grpSpPr>
        <a:xfrm>
          <a:off x="0" y="0"/>
          <a:ext cx="0" cy="0"/>
          <a:chOff x="0" y="0"/>
          <a:chExt cx="0" cy="0"/>
        </a:xfrm>
      </p:grpSpPr>
      <p:pic>
        <p:nvPicPr>
          <p:cNvPr id="114" name="Picture 113" descr="Top view of cubes connected with black lines">
            <a:extLst>
              <a:ext uri="{FF2B5EF4-FFF2-40B4-BE49-F238E27FC236}">
                <a16:creationId xmlns:a16="http://schemas.microsoft.com/office/drawing/2014/main" id="{4C9AB4F9-2C14-3713-49F8-8437477A823F}"/>
              </a:ext>
            </a:extLst>
          </p:cNvPr>
          <p:cNvPicPr>
            <a:picLocks noChangeAspect="1"/>
          </p:cNvPicPr>
          <p:nvPr/>
        </p:nvPicPr>
        <p:blipFill>
          <a:blip r:embed="rId3">
            <a:alphaModFix amt="25000"/>
          </a:blip>
          <a:srcRect t="14657" b="10343"/>
          <a:stretch/>
        </p:blipFill>
        <p:spPr>
          <a:xfrm>
            <a:off x="20" y="10"/>
            <a:ext cx="9143980" cy="5143490"/>
          </a:xfrm>
          <a:prstGeom prst="rect">
            <a:avLst/>
          </a:prstGeom>
        </p:spPr>
      </p:pic>
      <p:sp>
        <p:nvSpPr>
          <p:cNvPr id="111" name="Google Shape;111;p21"/>
          <p:cNvSpPr txBox="1">
            <a:spLocks noGrp="1"/>
          </p:cNvSpPr>
          <p:nvPr>
            <p:ph type="title"/>
          </p:nvPr>
        </p:nvSpPr>
        <p:spPr>
          <a:xfrm>
            <a:off x="768096" y="438912"/>
            <a:ext cx="7290054"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rgbClr val="FFFFFF"/>
                </a:solidFill>
              </a:rPr>
              <a:t>Architecture / Methodology</a:t>
            </a:r>
          </a:p>
        </p:txBody>
      </p:sp>
      <p:sp>
        <p:nvSpPr>
          <p:cNvPr id="112" name="Google Shape;112;p21"/>
          <p:cNvSpPr txBox="1"/>
          <p:nvPr/>
        </p:nvSpPr>
        <p:spPr>
          <a:xfrm>
            <a:off x="768096" y="1714500"/>
            <a:ext cx="7759216" cy="3017520"/>
          </a:xfrm>
          <a:prstGeom prst="rect">
            <a:avLst/>
          </a:prstGeom>
        </p:spPr>
        <p:txBody>
          <a:bodyPr spcFirstLastPara="1" vert="horz" lIns="45720" tIns="45720" rIns="45720" bIns="45720" rtlCol="0" anchorCtr="0">
            <a:normAutofit/>
          </a:bodyPr>
          <a:lstStyle/>
          <a:p>
            <a:pPr marL="133350" lvl="0" defTabSz="914400">
              <a:lnSpc>
                <a:spcPct val="90000"/>
              </a:lnSpc>
              <a:spcBef>
                <a:spcPts val="0"/>
              </a:spcBef>
              <a:spcAft>
                <a:spcPts val="0"/>
              </a:spcAft>
              <a:buClr>
                <a:schemeClr val="accent1"/>
              </a:buClr>
              <a:buSzPts val="1500"/>
            </a:pPr>
            <a:r>
              <a:rPr lang="en-US" sz="1500" b="1">
                <a:solidFill>
                  <a:srgbClr val="FFFFFF"/>
                </a:solidFill>
              </a:rPr>
              <a:t>Introduction</a:t>
            </a:r>
            <a:br>
              <a:rPr lang="en-US" sz="1500" b="1">
                <a:solidFill>
                  <a:srgbClr val="FFFFFF"/>
                </a:solidFill>
              </a:rPr>
            </a:br>
            <a:r>
              <a:rPr lang="en-US" sz="1500">
                <a:solidFill>
                  <a:srgbClr val="FFFFFF"/>
                </a:solidFill>
              </a:rPr>
              <a:t>Brief overview of the dataset: Mobile App Statistics from the iOS App Store, including app ID, name, size, price, rating counts, user rating, primary genre, supported devices, languages, and licensing information.</a:t>
            </a:r>
          </a:p>
          <a:p>
            <a:pPr marL="457200" lvl="0" indent="0" defTabSz="914400">
              <a:lnSpc>
                <a:spcPct val="90000"/>
              </a:lnSpc>
              <a:spcBef>
                <a:spcPts val="0"/>
              </a:spcBef>
              <a:spcAft>
                <a:spcPts val="0"/>
              </a:spcAft>
              <a:buClr>
                <a:schemeClr val="accent1"/>
              </a:buClr>
              <a:buNone/>
            </a:pPr>
            <a:endParaRPr lang="en-US" sz="1500">
              <a:solidFill>
                <a:srgbClr val="FFFFFF"/>
              </a:solidFill>
            </a:endParaRPr>
          </a:p>
          <a:p>
            <a:pPr marL="133350" lvl="0" defTabSz="914400">
              <a:lnSpc>
                <a:spcPct val="90000"/>
              </a:lnSpc>
              <a:spcBef>
                <a:spcPts val="0"/>
              </a:spcBef>
              <a:spcAft>
                <a:spcPts val="0"/>
              </a:spcAft>
              <a:buClr>
                <a:schemeClr val="accent1"/>
              </a:buClr>
              <a:buSzPts val="1500"/>
            </a:pPr>
            <a:r>
              <a:rPr lang="en-US" sz="1500" b="1">
                <a:solidFill>
                  <a:srgbClr val="FFFFFF"/>
                </a:solidFill>
              </a:rPr>
              <a:t>Data Loading</a:t>
            </a:r>
          </a:p>
          <a:p>
            <a:pPr marL="914400" lvl="1" indent="-323850" defTabSz="914400">
              <a:lnSpc>
                <a:spcPct val="90000"/>
              </a:lnSpc>
              <a:spcBef>
                <a:spcPts val="0"/>
              </a:spcBef>
              <a:spcAft>
                <a:spcPts val="0"/>
              </a:spcAft>
              <a:buClr>
                <a:schemeClr val="accent1"/>
              </a:buClr>
              <a:buSzPts val="1500"/>
              <a:buChar char="○"/>
            </a:pPr>
            <a:r>
              <a:rPr lang="en-US" sz="1500">
                <a:solidFill>
                  <a:srgbClr val="FFFFFF"/>
                </a:solidFill>
              </a:rPr>
              <a:t>Load dataset using Pandas.</a:t>
            </a:r>
          </a:p>
          <a:p>
            <a:pPr marL="914400" lvl="1" indent="-323850" defTabSz="914400">
              <a:lnSpc>
                <a:spcPct val="90000"/>
              </a:lnSpc>
              <a:spcBef>
                <a:spcPts val="0"/>
              </a:spcBef>
              <a:spcAft>
                <a:spcPts val="0"/>
              </a:spcAft>
              <a:buClr>
                <a:schemeClr val="accent1"/>
              </a:buClr>
              <a:buSzPts val="1500"/>
              <a:buChar char="○"/>
            </a:pPr>
            <a:r>
              <a:rPr lang="en-US" sz="1500">
                <a:solidFill>
                  <a:srgbClr val="FFFFFF"/>
                </a:solidFill>
              </a:rPr>
              <a:t>Overview of dataset structure and data types.</a:t>
            </a:r>
          </a:p>
          <a:p>
            <a:pPr marL="0" lvl="0" indent="0" defTabSz="914400">
              <a:lnSpc>
                <a:spcPct val="90000"/>
              </a:lnSpc>
              <a:spcBef>
                <a:spcPts val="1200"/>
              </a:spcBef>
              <a:spcAft>
                <a:spcPts val="0"/>
              </a:spcAft>
              <a:buClr>
                <a:schemeClr val="accent1"/>
              </a:buClr>
              <a:buNone/>
            </a:pPr>
            <a:r>
              <a:rPr lang="en-US" sz="1500" b="1">
                <a:solidFill>
                  <a:srgbClr val="FFFFFF"/>
                </a:solidFill>
              </a:rPr>
              <a:t> Data Preprocessing</a:t>
            </a:r>
          </a:p>
          <a:p>
            <a:pPr marL="914400" lvl="1" indent="-323850" defTabSz="914400">
              <a:lnSpc>
                <a:spcPct val="90000"/>
              </a:lnSpc>
              <a:spcBef>
                <a:spcPts val="1200"/>
              </a:spcBef>
              <a:spcAft>
                <a:spcPts val="0"/>
              </a:spcAft>
              <a:buClr>
                <a:schemeClr val="accent1"/>
              </a:buClr>
              <a:buSzPts val="1500"/>
              <a:buChar char="○"/>
            </a:pPr>
            <a:r>
              <a:rPr lang="en-US" sz="1500" b="1">
                <a:solidFill>
                  <a:srgbClr val="FFFFFF"/>
                </a:solidFill>
              </a:rPr>
              <a:t>Missing Values Check</a:t>
            </a:r>
            <a:r>
              <a:rPr lang="en-US" sz="1500">
                <a:solidFill>
                  <a:srgbClr val="FFFFFF"/>
                </a:solidFill>
              </a:rPr>
              <a:t>: Identify and handle missing or empty values.</a:t>
            </a:r>
          </a:p>
          <a:p>
            <a:pPr marL="914400" lvl="1" indent="-323850" defTabSz="914400">
              <a:lnSpc>
                <a:spcPct val="90000"/>
              </a:lnSpc>
              <a:spcBef>
                <a:spcPts val="0"/>
              </a:spcBef>
              <a:spcAft>
                <a:spcPts val="0"/>
              </a:spcAft>
              <a:buClr>
                <a:schemeClr val="accent1"/>
              </a:buClr>
              <a:buSzPts val="1500"/>
              <a:buChar char="○"/>
            </a:pPr>
            <a:r>
              <a:rPr lang="en-US" sz="1500" b="1">
                <a:solidFill>
                  <a:srgbClr val="FFFFFF"/>
                </a:solidFill>
              </a:rPr>
              <a:t>Duplicates Removal</a:t>
            </a:r>
            <a:r>
              <a:rPr lang="en-US" sz="1500">
                <a:solidFill>
                  <a:srgbClr val="FFFFFF"/>
                </a:solidFill>
              </a:rPr>
              <a:t>: Remove any duplicate rows to ensure data quality.</a:t>
            </a:r>
          </a:p>
          <a:p>
            <a:pPr marL="914400" lvl="1" indent="-323850" defTabSz="914400">
              <a:lnSpc>
                <a:spcPct val="90000"/>
              </a:lnSpc>
              <a:spcBef>
                <a:spcPts val="0"/>
              </a:spcBef>
              <a:spcAft>
                <a:spcPts val="0"/>
              </a:spcAft>
              <a:buClr>
                <a:schemeClr val="accent1"/>
              </a:buClr>
              <a:buSzPts val="1500"/>
              <a:buChar char="○"/>
            </a:pPr>
            <a:r>
              <a:rPr lang="en-US" sz="1500" b="1">
                <a:solidFill>
                  <a:srgbClr val="FFFFFF"/>
                </a:solidFill>
              </a:rPr>
              <a:t>Data Transformation</a:t>
            </a:r>
            <a:r>
              <a:rPr lang="en-US" sz="1500">
                <a:solidFill>
                  <a:srgbClr val="FFFFFF"/>
                </a:solidFill>
              </a:rPr>
              <a:t>: Convert app size from bytes to megabytes for readability.</a:t>
            </a:r>
            <a:endParaRPr lang="en-US" sz="1500" b="1">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pic>
        <p:nvPicPr>
          <p:cNvPr id="120" name="Picture 119" descr="An abstract design with lines and financial symbols">
            <a:extLst>
              <a:ext uri="{FF2B5EF4-FFF2-40B4-BE49-F238E27FC236}">
                <a16:creationId xmlns:a16="http://schemas.microsoft.com/office/drawing/2014/main" id="{275D889A-46AB-3A6E-2ABC-93506E17BD13}"/>
              </a:ext>
            </a:extLst>
          </p:cNvPr>
          <p:cNvPicPr>
            <a:picLocks noChangeAspect="1"/>
          </p:cNvPicPr>
          <p:nvPr/>
        </p:nvPicPr>
        <p:blipFill>
          <a:blip r:embed="rId3">
            <a:alphaModFix amt="25000"/>
          </a:blip>
          <a:srcRect t="10296" b="5117"/>
          <a:stretch/>
        </p:blipFill>
        <p:spPr>
          <a:xfrm>
            <a:off x="0" y="10"/>
            <a:ext cx="9143980" cy="5143490"/>
          </a:xfrm>
          <a:prstGeom prst="rect">
            <a:avLst/>
          </a:prstGeom>
        </p:spPr>
      </p:pic>
      <p:sp>
        <p:nvSpPr>
          <p:cNvPr id="117" name="Google Shape;117;p22"/>
          <p:cNvSpPr txBox="1">
            <a:spLocks noGrp="1"/>
          </p:cNvSpPr>
          <p:nvPr>
            <p:ph type="title"/>
          </p:nvPr>
        </p:nvSpPr>
        <p:spPr>
          <a:xfrm>
            <a:off x="768096" y="438912"/>
            <a:ext cx="7290054"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rgbClr val="FFFFFF"/>
                </a:solidFill>
              </a:rPr>
              <a:t>Architecture / Methodology</a:t>
            </a:r>
          </a:p>
        </p:txBody>
      </p:sp>
      <p:sp>
        <p:nvSpPr>
          <p:cNvPr id="118" name="Google Shape;118;p22"/>
          <p:cNvSpPr txBox="1"/>
          <p:nvPr/>
        </p:nvSpPr>
        <p:spPr>
          <a:xfrm>
            <a:off x="768096" y="1714500"/>
            <a:ext cx="7290054" cy="3017520"/>
          </a:xfrm>
          <a:prstGeom prst="rect">
            <a:avLst/>
          </a:prstGeom>
        </p:spPr>
        <p:txBody>
          <a:bodyPr spcFirstLastPara="1" vert="horz" lIns="45720" tIns="45720" rIns="45720" bIns="45720" rtlCol="0" anchorCtr="0">
            <a:normAutofit/>
          </a:bodyPr>
          <a:lstStyle/>
          <a:p>
            <a:pPr marL="133350" lvl="0" defTabSz="914400">
              <a:lnSpc>
                <a:spcPct val="90000"/>
              </a:lnSpc>
              <a:spcBef>
                <a:spcPts val="0"/>
              </a:spcBef>
              <a:spcAft>
                <a:spcPts val="600"/>
              </a:spcAft>
              <a:buClr>
                <a:schemeClr val="accent1"/>
              </a:buClr>
              <a:buSzPts val="1500"/>
            </a:pPr>
            <a:r>
              <a:rPr lang="en-US" sz="1100" b="1" dirty="0">
                <a:solidFill>
                  <a:srgbClr val="FFFFFF"/>
                </a:solidFill>
              </a:rPr>
              <a:t>Exploratory Data Analysis (EDA)</a:t>
            </a:r>
          </a:p>
          <a:p>
            <a:pPr marL="1276350" indent="-228600" defTabSz="914400">
              <a:lnSpc>
                <a:spcPct val="90000"/>
              </a:lnSpc>
              <a:spcAft>
                <a:spcPts val="600"/>
              </a:spcAft>
              <a:buClr>
                <a:schemeClr val="accent1"/>
              </a:buClr>
              <a:buSzPts val="1500"/>
              <a:buFont typeface="+mj-lt"/>
              <a:buAutoNum type="arabicPeriod"/>
            </a:pPr>
            <a:r>
              <a:rPr lang="en-US" sz="1100" dirty="0">
                <a:solidFill>
                  <a:srgbClr val="FFFFFF"/>
                </a:solidFill>
              </a:rPr>
              <a:t>Analysis of genres, free and paid apps distribution.</a:t>
            </a:r>
          </a:p>
          <a:p>
            <a:pPr marL="1276350" indent="-228600" defTabSz="914400">
              <a:lnSpc>
                <a:spcPct val="90000"/>
              </a:lnSpc>
              <a:spcAft>
                <a:spcPts val="600"/>
              </a:spcAft>
              <a:buClr>
                <a:schemeClr val="accent1"/>
              </a:buClr>
              <a:buSzPts val="1500"/>
              <a:buFont typeface="+mj-lt"/>
              <a:buAutoNum type="arabicPeriod"/>
            </a:pPr>
            <a:r>
              <a:rPr lang="en-US" sz="1100" dirty="0">
                <a:solidFill>
                  <a:srgbClr val="FFFFFF"/>
                </a:solidFill>
              </a:rPr>
              <a:t>Identify popular apps by ratings.</a:t>
            </a:r>
          </a:p>
          <a:p>
            <a:pPr marL="1276350" indent="-228600" defTabSz="914400">
              <a:lnSpc>
                <a:spcPct val="90000"/>
              </a:lnSpc>
              <a:spcAft>
                <a:spcPts val="600"/>
              </a:spcAft>
              <a:buClr>
                <a:schemeClr val="accent1"/>
              </a:buClr>
              <a:buSzPts val="1500"/>
              <a:buFont typeface="+mj-lt"/>
              <a:buAutoNum type="arabicPeriod"/>
            </a:pPr>
            <a:r>
              <a:rPr lang="en-US" sz="1100" dirty="0">
                <a:solidFill>
                  <a:srgbClr val="FFFFFF"/>
                </a:solidFill>
              </a:rPr>
              <a:t>Explore the genre distribution of high-rated apps (4-5 ratings).</a:t>
            </a:r>
          </a:p>
          <a:p>
            <a:pPr marL="1276350" indent="-228600" defTabSz="914400">
              <a:lnSpc>
                <a:spcPct val="90000"/>
              </a:lnSpc>
              <a:spcAft>
                <a:spcPts val="600"/>
              </a:spcAft>
              <a:buClr>
                <a:schemeClr val="accent1"/>
              </a:buClr>
              <a:buSzPts val="1500"/>
              <a:buFont typeface="+mj-lt"/>
              <a:buAutoNum type="arabicPeriod"/>
            </a:pPr>
            <a:r>
              <a:rPr lang="en-US" sz="1100" dirty="0">
                <a:solidFill>
                  <a:srgbClr val="FFFFFF"/>
                </a:solidFill>
              </a:rPr>
              <a:t>Breakdown of apps supporting multiple languages and devices.</a:t>
            </a:r>
          </a:p>
          <a:p>
            <a:pPr marL="0" lvl="0" indent="0" defTabSz="914400">
              <a:lnSpc>
                <a:spcPct val="90000"/>
              </a:lnSpc>
              <a:spcBef>
                <a:spcPts val="0"/>
              </a:spcBef>
              <a:spcAft>
                <a:spcPts val="600"/>
              </a:spcAft>
              <a:buClr>
                <a:schemeClr val="accent1"/>
              </a:buClr>
              <a:buNone/>
            </a:pPr>
            <a:endParaRPr lang="en-US" sz="1100" b="1" dirty="0">
              <a:solidFill>
                <a:srgbClr val="FFFFFF"/>
              </a:solidFill>
            </a:endParaRPr>
          </a:p>
          <a:p>
            <a:pPr marL="133350" lvl="0" defTabSz="914400">
              <a:lnSpc>
                <a:spcPct val="90000"/>
              </a:lnSpc>
              <a:spcBef>
                <a:spcPts val="0"/>
              </a:spcBef>
              <a:spcAft>
                <a:spcPts val="600"/>
              </a:spcAft>
              <a:buClr>
                <a:schemeClr val="accent1"/>
              </a:buClr>
              <a:buSzPts val="1500"/>
            </a:pPr>
            <a:r>
              <a:rPr lang="en-US" sz="1100" b="1" dirty="0">
                <a:solidFill>
                  <a:srgbClr val="FFFFFF"/>
                </a:solidFill>
              </a:rPr>
              <a:t>Correlation Analysis</a:t>
            </a:r>
          </a:p>
          <a:p>
            <a:pPr marL="1371600" lvl="1" indent="-323850" defTabSz="914400">
              <a:lnSpc>
                <a:spcPct val="90000"/>
              </a:lnSpc>
              <a:spcBef>
                <a:spcPts val="0"/>
              </a:spcBef>
              <a:spcAft>
                <a:spcPts val="600"/>
              </a:spcAft>
              <a:buClr>
                <a:schemeClr val="accent1"/>
              </a:buClr>
              <a:buSzPts val="1500"/>
              <a:buFont typeface="+mj-lt"/>
              <a:buAutoNum type="arabicPeriod"/>
            </a:pPr>
            <a:r>
              <a:rPr lang="en-US" sz="1100" dirty="0">
                <a:solidFill>
                  <a:srgbClr val="FFFFFF"/>
                </a:solidFill>
              </a:rPr>
              <a:t>Pearson Correlation: Explore correlations between variables, e.g., size, ratings, and supported devices.</a:t>
            </a:r>
          </a:p>
          <a:p>
            <a:pPr marL="1371600" lvl="0" indent="0" defTabSz="914400">
              <a:lnSpc>
                <a:spcPct val="90000"/>
              </a:lnSpc>
              <a:spcBef>
                <a:spcPts val="0"/>
              </a:spcBef>
              <a:spcAft>
                <a:spcPts val="600"/>
              </a:spcAft>
              <a:buClr>
                <a:schemeClr val="accent1"/>
              </a:buClr>
              <a:buNone/>
            </a:pPr>
            <a:endParaRPr lang="en-US" sz="1100" b="1" dirty="0">
              <a:solidFill>
                <a:srgbClr val="FFFFFF"/>
              </a:solidFill>
            </a:endParaRPr>
          </a:p>
          <a:p>
            <a:pPr marL="133350" lvl="0" defTabSz="914400">
              <a:lnSpc>
                <a:spcPct val="90000"/>
              </a:lnSpc>
              <a:spcBef>
                <a:spcPts val="0"/>
              </a:spcBef>
              <a:spcAft>
                <a:spcPts val="600"/>
              </a:spcAft>
              <a:buClr>
                <a:schemeClr val="accent1"/>
              </a:buClr>
              <a:buSzPts val="1500"/>
            </a:pPr>
            <a:r>
              <a:rPr lang="en-US" sz="1100" b="1" dirty="0">
                <a:solidFill>
                  <a:srgbClr val="FFFFFF"/>
                </a:solidFill>
              </a:rPr>
              <a:t>Feature Engineering</a:t>
            </a:r>
          </a:p>
          <a:p>
            <a:pPr marL="1371600" lvl="1" indent="-323850" defTabSz="914400">
              <a:lnSpc>
                <a:spcPct val="90000"/>
              </a:lnSpc>
              <a:spcAft>
                <a:spcPts val="600"/>
              </a:spcAft>
              <a:buClr>
                <a:schemeClr val="accent1"/>
              </a:buClr>
              <a:buSzPts val="1500"/>
              <a:buFont typeface="+mj-lt"/>
              <a:buAutoNum type="arabicPeriod"/>
            </a:pPr>
            <a:r>
              <a:rPr lang="en-US" sz="1100" dirty="0">
                <a:solidFill>
                  <a:srgbClr val="FFFFFF"/>
                </a:solidFill>
              </a:rPr>
              <a:t>Creation of new features or transformations to enrich dataset for analysis.</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768096" y="438912"/>
            <a:ext cx="455011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t>Insights:</a:t>
            </a:r>
          </a:p>
        </p:txBody>
      </p:sp>
      <p:sp>
        <p:nvSpPr>
          <p:cNvPr id="124" name="Google Shape;124;p23"/>
          <p:cNvSpPr txBox="1"/>
          <p:nvPr/>
        </p:nvSpPr>
        <p:spPr>
          <a:xfrm>
            <a:off x="355121" y="1305543"/>
            <a:ext cx="4963090" cy="3080773"/>
          </a:xfrm>
          <a:prstGeom prst="rect">
            <a:avLst/>
          </a:prstGeom>
        </p:spPr>
        <p:txBody>
          <a:bodyPr spcFirstLastPara="1" vert="horz" lIns="45720" tIns="45720" rIns="45720" bIns="45720" rtlCol="0" anchorCtr="0">
            <a:normAutofit/>
          </a:bodyPr>
          <a:lstStyle/>
          <a:p>
            <a:pPr marL="0" lvl="0" indent="0" algn="just" defTabSz="914400">
              <a:lnSpc>
                <a:spcPct val="90000"/>
              </a:lnSpc>
              <a:spcBef>
                <a:spcPts val="0"/>
              </a:spcBef>
              <a:spcAft>
                <a:spcPts val="600"/>
              </a:spcAft>
              <a:buClr>
                <a:schemeClr val="accent1"/>
              </a:buClr>
              <a:buNone/>
            </a:pPr>
            <a:r>
              <a:rPr lang="en-US" sz="1500" b="1" u="sng" dirty="0"/>
              <a:t>Finding different kind of genres:</a:t>
            </a:r>
          </a:p>
          <a:p>
            <a:pPr marL="0" lvl="0" indent="0" algn="just" defTabSz="914400">
              <a:lnSpc>
                <a:spcPct val="90000"/>
              </a:lnSpc>
              <a:spcBef>
                <a:spcPts val="0"/>
              </a:spcBef>
              <a:spcAft>
                <a:spcPts val="600"/>
              </a:spcAft>
              <a:buClr>
                <a:schemeClr val="accent1"/>
              </a:buClr>
              <a:buNone/>
            </a:pPr>
            <a:r>
              <a:rPr lang="en-US" sz="1500" dirty="0"/>
              <a:t>Finding the unique app genres is important because it helps us get a clear view of the types of apps available in the dataset. This information is useful for spotting trends in the market and understanding what users are interested in. It also makes it easier to compare data across different genres, like looking at which categories have the highest user engagement or best ratings. knowing the app genres helps developers and marketers make smarter decisions, whether it’s about creating new apps, improving existing ones, or finding ways to stand out from competitors.</a:t>
            </a:r>
            <a:endParaRPr lang="en-US" sz="1500" b="1" u="sng" dirty="0"/>
          </a:p>
        </p:txBody>
      </p:sp>
      <p:pic>
        <p:nvPicPr>
          <p:cNvPr id="125" name="Google Shape;125;p23" descr="A black background with white text&#10;&#10;Description automatically generated"/>
          <p:cNvPicPr preferRelativeResize="0"/>
          <p:nvPr/>
        </p:nvPicPr>
        <p:blipFill>
          <a:blip r:embed="rId3"/>
          <a:stretch>
            <a:fillRect/>
          </a:stretch>
        </p:blipFill>
        <p:spPr>
          <a:xfrm>
            <a:off x="5761189" y="1944136"/>
            <a:ext cx="3293369" cy="1255227"/>
          </a:xfrm>
          <a:prstGeom prst="rect">
            <a:avLst/>
          </a:prstGeom>
          <a:noFill/>
        </p:spPr>
      </p:pic>
      <p:pic>
        <p:nvPicPr>
          <p:cNvPr id="126" name="Google Shape;126;p23" descr="A screenshot of a computer screen&#10;&#10;Description automatically generated"/>
          <p:cNvPicPr preferRelativeResize="0"/>
          <p:nvPr/>
        </p:nvPicPr>
        <p:blipFill>
          <a:blip r:embed="rId4"/>
          <a:stretch>
            <a:fillRect/>
          </a:stretch>
        </p:blipFill>
        <p:spPr>
          <a:xfrm>
            <a:off x="230819" y="3755254"/>
            <a:ext cx="8823739" cy="1255227"/>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605338" y="454347"/>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Insights:</a:t>
            </a:r>
            <a:endParaRPr dirty="0"/>
          </a:p>
        </p:txBody>
      </p:sp>
      <p:sp>
        <p:nvSpPr>
          <p:cNvPr id="143" name="Google Shape;143;p25"/>
          <p:cNvSpPr txBox="1"/>
          <p:nvPr/>
        </p:nvSpPr>
        <p:spPr>
          <a:xfrm>
            <a:off x="545075" y="1114870"/>
            <a:ext cx="8160600" cy="38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u="sng" dirty="0">
                <a:solidFill>
                  <a:schemeClr val="dk1"/>
                </a:solidFill>
              </a:rPr>
              <a:t>Find Free and paid apps in all genres:</a:t>
            </a:r>
            <a:endParaRPr sz="1500" b="1" u="sng" dirty="0">
              <a:solidFill>
                <a:schemeClr val="dk1"/>
              </a:solidFill>
            </a:endParaRPr>
          </a:p>
          <a:p>
            <a:pPr marL="0" lvl="0" indent="0" algn="l" rtl="0">
              <a:spcBef>
                <a:spcPts val="0"/>
              </a:spcBef>
              <a:spcAft>
                <a:spcPts val="0"/>
              </a:spcAft>
              <a:buNone/>
            </a:pPr>
            <a:endParaRPr sz="1500" b="1" u="sng" dirty="0">
              <a:solidFill>
                <a:schemeClr val="dk1"/>
              </a:solidFill>
            </a:endParaRPr>
          </a:p>
          <a:p>
            <a:pPr marL="0" lvl="0" indent="0" algn="l" rtl="0">
              <a:spcBef>
                <a:spcPts val="0"/>
              </a:spcBef>
              <a:spcAft>
                <a:spcPts val="0"/>
              </a:spcAft>
              <a:buNone/>
            </a:pPr>
            <a:r>
              <a:rPr lang="en-GB" sz="1500" dirty="0">
                <a:solidFill>
                  <a:schemeClr val="dk1"/>
                </a:solidFill>
              </a:rPr>
              <a:t>Code:</a:t>
            </a: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p:txBody>
      </p:sp>
      <p:pic>
        <p:nvPicPr>
          <p:cNvPr id="144" name="Google Shape;144;p25"/>
          <p:cNvPicPr preferRelativeResize="0"/>
          <p:nvPr/>
        </p:nvPicPr>
        <p:blipFill rotWithShape="1">
          <a:blip r:embed="rId3">
            <a:alphaModFix/>
          </a:blip>
          <a:srcRect r="21402"/>
          <a:stretch/>
        </p:blipFill>
        <p:spPr>
          <a:xfrm>
            <a:off x="545075" y="1930122"/>
            <a:ext cx="3392225" cy="2955625"/>
          </a:xfrm>
          <a:prstGeom prst="rect">
            <a:avLst/>
          </a:prstGeom>
          <a:noFill/>
          <a:ln>
            <a:noFill/>
          </a:ln>
        </p:spPr>
      </p:pic>
      <p:pic>
        <p:nvPicPr>
          <p:cNvPr id="145" name="Google Shape;145;p25"/>
          <p:cNvPicPr preferRelativeResize="0"/>
          <p:nvPr/>
        </p:nvPicPr>
        <p:blipFill rotWithShape="1">
          <a:blip r:embed="rId4">
            <a:alphaModFix/>
          </a:blip>
          <a:srcRect r="11738"/>
          <a:stretch/>
        </p:blipFill>
        <p:spPr>
          <a:xfrm>
            <a:off x="4482037" y="1309422"/>
            <a:ext cx="2920350" cy="428275"/>
          </a:xfrm>
          <a:prstGeom prst="rect">
            <a:avLst/>
          </a:prstGeom>
          <a:noFill/>
          <a:ln>
            <a:noFill/>
          </a:ln>
        </p:spPr>
      </p:pic>
      <p:pic>
        <p:nvPicPr>
          <p:cNvPr id="146" name="Google Shape;146;p25"/>
          <p:cNvPicPr preferRelativeResize="0"/>
          <p:nvPr/>
        </p:nvPicPr>
        <p:blipFill>
          <a:blip r:embed="rId5">
            <a:alphaModFix/>
          </a:blip>
          <a:stretch>
            <a:fillRect/>
          </a:stretch>
        </p:blipFill>
        <p:spPr>
          <a:xfrm>
            <a:off x="4482025" y="1826947"/>
            <a:ext cx="3000892" cy="299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cxnSp>
        <p:nvCxnSpPr>
          <p:cNvPr id="161" name="Straight Connector 160">
            <a:extLst>
              <a:ext uri="{FF2B5EF4-FFF2-40B4-BE49-F238E27FC236}">
                <a16:creationId xmlns:a16="http://schemas.microsoft.com/office/drawing/2014/main" id="{60CB25B5-2755-43DA-B06A-C5C81E71B6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63" name="Rectangle 162">
            <a:extLst>
              <a:ext uri="{FF2B5EF4-FFF2-40B4-BE49-F238E27FC236}">
                <a16:creationId xmlns:a16="http://schemas.microsoft.com/office/drawing/2014/main" id="{DC3342A6-FCBF-4E84-9903-DB7173183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30C2982E-79BF-48DE-B9CE-C1C6F7263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3308" y="363474"/>
            <a:ext cx="5846042" cy="2633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4D5F4D9F-C5A3-4297-BFDD-1302C89BA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3308" y="3112946"/>
            <a:ext cx="5846042" cy="1664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Google Shape;131;p24"/>
          <p:cNvSpPr txBox="1">
            <a:spLocks noGrp="1"/>
          </p:cNvSpPr>
          <p:nvPr>
            <p:ph type="title"/>
          </p:nvPr>
        </p:nvSpPr>
        <p:spPr>
          <a:xfrm>
            <a:off x="3513677" y="3293268"/>
            <a:ext cx="5014130" cy="130410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t>Insights:</a:t>
            </a:r>
          </a:p>
        </p:txBody>
      </p:sp>
      <p:pic>
        <p:nvPicPr>
          <p:cNvPr id="135" name="Google Shape;135;p24" descr="A screen shot of a computer code&#10;&#10;Description automatically generated"/>
          <p:cNvPicPr preferRelativeResize="0"/>
          <p:nvPr/>
        </p:nvPicPr>
        <p:blipFill>
          <a:blip r:embed="rId3"/>
          <a:stretch>
            <a:fillRect/>
          </a:stretch>
        </p:blipFill>
        <p:spPr>
          <a:xfrm>
            <a:off x="74246" y="701372"/>
            <a:ext cx="2725618" cy="833721"/>
          </a:xfrm>
          <a:prstGeom prst="rect">
            <a:avLst/>
          </a:prstGeom>
          <a:noFill/>
        </p:spPr>
      </p:pic>
      <p:pic>
        <p:nvPicPr>
          <p:cNvPr id="136" name="Google Shape;136;p24" descr="A pie chart with text on it&#10;&#10;Description automatically generated"/>
          <p:cNvPicPr preferRelativeResize="0"/>
          <p:nvPr/>
        </p:nvPicPr>
        <p:blipFill>
          <a:blip r:embed="rId4"/>
          <a:stretch>
            <a:fillRect/>
          </a:stretch>
        </p:blipFill>
        <p:spPr>
          <a:xfrm>
            <a:off x="107295" y="1641122"/>
            <a:ext cx="2782964" cy="2482256"/>
          </a:xfrm>
          <a:prstGeom prst="rect">
            <a:avLst/>
          </a:prstGeom>
          <a:noFill/>
        </p:spPr>
      </p:pic>
      <p:sp>
        <p:nvSpPr>
          <p:cNvPr id="132" name="Google Shape;132;p24"/>
          <p:cNvSpPr txBox="1"/>
          <p:nvPr/>
        </p:nvSpPr>
        <p:spPr>
          <a:xfrm>
            <a:off x="3164851" y="603748"/>
            <a:ext cx="5362956" cy="2153412"/>
          </a:xfrm>
          <a:prstGeom prst="rect">
            <a:avLst/>
          </a:prstGeom>
        </p:spPr>
        <p:txBody>
          <a:bodyPr spcFirstLastPara="1" vert="horz" lIns="45720" tIns="45720" rIns="45720" bIns="45720" rtlCol="0" anchorCtr="0">
            <a:normAutofit/>
          </a:bodyPr>
          <a:lstStyle/>
          <a:p>
            <a:pPr marL="0" lvl="0" indent="0" algn="just" defTabSz="914400">
              <a:lnSpc>
                <a:spcPct val="90000"/>
              </a:lnSpc>
              <a:spcBef>
                <a:spcPts val="0"/>
              </a:spcBef>
              <a:spcAft>
                <a:spcPts val="600"/>
              </a:spcAft>
              <a:buClr>
                <a:schemeClr val="accent1"/>
              </a:buClr>
              <a:buNone/>
            </a:pPr>
            <a:r>
              <a:rPr lang="en-US" sz="1400" b="1" u="sng" dirty="0"/>
              <a:t>Find Total free and paid apps:</a:t>
            </a:r>
          </a:p>
          <a:p>
            <a:pPr marL="0" lvl="0" indent="0" algn="just" defTabSz="914400">
              <a:lnSpc>
                <a:spcPct val="90000"/>
              </a:lnSpc>
              <a:spcBef>
                <a:spcPts val="0"/>
              </a:spcBef>
              <a:spcAft>
                <a:spcPts val="600"/>
              </a:spcAft>
              <a:buClr>
                <a:schemeClr val="accent1"/>
              </a:buClr>
              <a:buNone/>
            </a:pPr>
            <a:endParaRPr lang="en-US" sz="1400" b="1" u="sng" dirty="0"/>
          </a:p>
          <a:p>
            <a:pPr algn="just" defTabSz="914400">
              <a:lnSpc>
                <a:spcPct val="90000"/>
              </a:lnSpc>
              <a:spcAft>
                <a:spcPts val="600"/>
              </a:spcAft>
              <a:buClr>
                <a:schemeClr val="accent1"/>
              </a:buClr>
            </a:pPr>
            <a:r>
              <a:rPr lang="en-US" sz="1400" dirty="0"/>
              <a:t>Our analysis showed that out of 7,197 apps, 56.4% (4,056) are free, while 43.6% (3,141) are paid. This indicates that free apps have a slight edge in numbers, which aligns with the trend of attracting more users by offering apps for free and monetizing through ads or in-app purchases. Understanding this balance between free and paid apps can help developers and marketers make smarter choices about pricing strategies and how to position their apps in a competitive market.</a:t>
            </a:r>
          </a:p>
          <a:p>
            <a:pPr marL="0" lvl="0" indent="0" defTabSz="914400">
              <a:lnSpc>
                <a:spcPct val="90000"/>
              </a:lnSpc>
              <a:spcBef>
                <a:spcPts val="0"/>
              </a:spcBef>
              <a:spcAft>
                <a:spcPts val="600"/>
              </a:spcAft>
              <a:buClr>
                <a:schemeClr val="accent1"/>
              </a:buClr>
              <a:buNone/>
            </a:pPr>
            <a:endParaRPr lang="en-US" sz="1400" dirty="0">
              <a:solidFill>
                <a:srgbClr val="FFFFFF"/>
              </a:solidFill>
            </a:endParaRPr>
          </a:p>
        </p:txBody>
      </p:sp>
      <p:pic>
        <p:nvPicPr>
          <p:cNvPr id="134" name="Google Shape;134;p24" descr="A black background with white text&#10;&#10;Description automatically generated"/>
          <p:cNvPicPr preferRelativeResize="0"/>
          <p:nvPr/>
        </p:nvPicPr>
        <p:blipFill>
          <a:blip r:embed="rId5"/>
          <a:stretch>
            <a:fillRect/>
          </a:stretch>
        </p:blipFill>
        <p:spPr>
          <a:xfrm>
            <a:off x="74246" y="4288221"/>
            <a:ext cx="2782964" cy="489477"/>
          </a:xfrm>
          <a:prstGeom prst="rect">
            <a:avLst/>
          </a:prstGeom>
          <a:noFill/>
        </p:spPr>
      </p:pic>
      <p:cxnSp>
        <p:nvCxnSpPr>
          <p:cNvPr id="169" name="Straight Connector 168">
            <a:extLst>
              <a:ext uri="{FF2B5EF4-FFF2-40B4-BE49-F238E27FC236}">
                <a16:creationId xmlns:a16="http://schemas.microsoft.com/office/drawing/2014/main" id="{C622E0F1-A7D4-4860-B2B2-CB270BF8A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317081" y="3602421"/>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3" name="Google Shape;133;p24"/>
          <p:cNvSpPr txBox="1"/>
          <p:nvPr/>
        </p:nvSpPr>
        <p:spPr>
          <a:xfrm>
            <a:off x="5227502" y="3267528"/>
            <a:ext cx="4165200" cy="37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cxnSp>
        <p:nvCxnSpPr>
          <p:cNvPr id="158" name="Straight Connector 157">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rgbClr val="736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Google Shape;151;p26"/>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a:solidFill>
                  <a:srgbClr val="FFFFFF"/>
                </a:solidFill>
              </a:rPr>
              <a:t>Insights:</a:t>
            </a:r>
          </a:p>
        </p:txBody>
      </p:sp>
      <p:pic>
        <p:nvPicPr>
          <p:cNvPr id="153" name="Google Shape;153;p26" descr="A group of colorful graphs&#10;&#10;Description automatically generated with medium confidence"/>
          <p:cNvPicPr preferRelativeResize="0"/>
          <p:nvPr/>
        </p:nvPicPr>
        <p:blipFill>
          <a:blip r:embed="rId3"/>
          <a:srcRect r="-2" b="947"/>
          <a:stretch/>
        </p:blipFill>
        <p:spPr>
          <a:xfrm>
            <a:off x="245660" y="241299"/>
            <a:ext cx="5293729" cy="3080544"/>
          </a:xfrm>
          <a:prstGeom prst="rect">
            <a:avLst/>
          </a:prstGeom>
          <a:noFill/>
        </p:spPr>
      </p:pic>
      <p:sp>
        <p:nvSpPr>
          <p:cNvPr id="162" name="Rectangle 16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26"/>
          <p:cNvSpPr txBox="1"/>
          <p:nvPr/>
        </p:nvSpPr>
        <p:spPr>
          <a:xfrm>
            <a:off x="5788240" y="417249"/>
            <a:ext cx="2962567" cy="4376961"/>
          </a:xfrm>
          <a:prstGeom prst="rect">
            <a:avLst/>
          </a:prstGeom>
        </p:spPr>
        <p:txBody>
          <a:bodyPr spcFirstLastPara="1" vert="horz" lIns="45720" tIns="45720" rIns="45720" bIns="45720" rtlCol="0" anchor="ctr" anchorCtr="0">
            <a:normAutofit/>
          </a:bodyPr>
          <a:lstStyle/>
          <a:p>
            <a:pPr marL="0" lvl="0" indent="0" algn="just" defTabSz="914400">
              <a:lnSpc>
                <a:spcPct val="90000"/>
              </a:lnSpc>
              <a:spcBef>
                <a:spcPts val="0"/>
              </a:spcBef>
              <a:spcAft>
                <a:spcPts val="600"/>
              </a:spcAft>
              <a:buClr>
                <a:schemeClr val="accent1"/>
              </a:buClr>
              <a:buNone/>
            </a:pPr>
            <a:r>
              <a:rPr lang="en-US" sz="1100" b="1" u="sng" dirty="0">
                <a:solidFill>
                  <a:srgbClr val="FFFFFF"/>
                </a:solidFill>
              </a:rPr>
              <a:t>Find Free and paid apps in all genres:</a:t>
            </a:r>
          </a:p>
          <a:p>
            <a:pPr marL="0" lvl="0" indent="0" algn="just" defTabSz="914400">
              <a:lnSpc>
                <a:spcPct val="90000"/>
              </a:lnSpc>
              <a:spcBef>
                <a:spcPts val="0"/>
              </a:spcBef>
              <a:spcAft>
                <a:spcPts val="600"/>
              </a:spcAft>
              <a:buClr>
                <a:schemeClr val="accent1"/>
              </a:buClr>
              <a:buNone/>
            </a:pPr>
            <a:endParaRPr lang="en-US" sz="1100" b="1" u="sng" dirty="0">
              <a:solidFill>
                <a:srgbClr val="FFFFFF"/>
              </a:solidFill>
            </a:endParaRPr>
          </a:p>
          <a:p>
            <a:pPr marL="0" lvl="0" indent="0" algn="just" defTabSz="914400">
              <a:lnSpc>
                <a:spcPct val="90000"/>
              </a:lnSpc>
              <a:spcBef>
                <a:spcPts val="0"/>
              </a:spcBef>
              <a:spcAft>
                <a:spcPts val="600"/>
              </a:spcAft>
              <a:buClr>
                <a:schemeClr val="accent1"/>
              </a:buClr>
              <a:buNone/>
            </a:pPr>
            <a:r>
              <a:rPr lang="en-US" sz="1100" dirty="0">
                <a:solidFill>
                  <a:srgbClr val="FFFFFF"/>
                </a:solidFill>
              </a:rPr>
              <a:t>The visual analysis of free and paid apps across different genres provided some interesting insights. Games stand out as the most popular genre with a significant number of total apps, followed by Entertainment and Education. The charts show a clear comparison between free and paid apps within each category, revealing that most genres have a higher number of free apps compared to paid ones. This emphasizes the trend of offering free apps to attract users and drive engagement. However, some categories like Productivity and Finance show a more balanced split between free and paid apps, suggesting different monetization strategies based on the genre. Overall, these insights help highlight which app categories dominate the market and how their pricing models vary.</a:t>
            </a:r>
          </a:p>
          <a:p>
            <a:pPr marL="0" lvl="0" indent="0" algn="just" defTabSz="914400">
              <a:lnSpc>
                <a:spcPct val="90000"/>
              </a:lnSpc>
              <a:spcBef>
                <a:spcPts val="0"/>
              </a:spcBef>
              <a:spcAft>
                <a:spcPts val="600"/>
              </a:spcAft>
              <a:buClr>
                <a:schemeClr val="accent1"/>
              </a:buClr>
              <a:buNone/>
            </a:pPr>
            <a:endParaRPr lang="en-US" sz="1100" dirty="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603721" y="654336"/>
            <a:ext cx="8087518"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Insights:</a:t>
            </a:r>
            <a:endParaRPr dirty="0"/>
          </a:p>
        </p:txBody>
      </p:sp>
      <p:sp>
        <p:nvSpPr>
          <p:cNvPr id="159" name="Google Shape;159;p27"/>
          <p:cNvSpPr txBox="1"/>
          <p:nvPr/>
        </p:nvSpPr>
        <p:spPr>
          <a:xfrm>
            <a:off x="457710" y="1362595"/>
            <a:ext cx="8087517" cy="186348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500" b="1" u="sng" dirty="0">
                <a:solidFill>
                  <a:schemeClr val="dk1"/>
                </a:solidFill>
              </a:rPr>
              <a:t>Find Most Popular apps in all Genres:</a:t>
            </a:r>
            <a:endParaRPr sz="1500" b="1" u="sng" dirty="0">
              <a:solidFill>
                <a:schemeClr val="dk1"/>
              </a:solidFill>
            </a:endParaRPr>
          </a:p>
          <a:p>
            <a:pPr marL="0" lvl="0" indent="0" algn="just" rtl="0">
              <a:spcBef>
                <a:spcPts val="0"/>
              </a:spcBef>
              <a:spcAft>
                <a:spcPts val="0"/>
              </a:spcAft>
              <a:buNone/>
            </a:pPr>
            <a:r>
              <a:rPr lang="en-IN" sz="1600" dirty="0"/>
              <a:t>To gain insights into the most popular apps, we sorted the dataset by user ratings and total rating counts. This allowed us to identify the top-rated apps based on user feedback and engagement. We then visualized the top 10 highest-rated apps in a bar chart, showcasing which apps received the most positive responses and high user interaction. This analysis helps highlight which apps are resonating well with users and provides a benchmark for developers aiming to enhance user satisfaction and engagement.</a:t>
            </a:r>
            <a:endParaRPr sz="1500" dirty="0">
              <a:solidFill>
                <a:schemeClr val="dk1"/>
              </a:solidFill>
            </a:endParaRPr>
          </a:p>
        </p:txBody>
      </p:sp>
      <p:pic>
        <p:nvPicPr>
          <p:cNvPr id="160" name="Google Shape;160;p27"/>
          <p:cNvPicPr preferRelativeResize="0"/>
          <p:nvPr/>
        </p:nvPicPr>
        <p:blipFill>
          <a:blip r:embed="rId3">
            <a:alphaModFix/>
          </a:blip>
          <a:stretch>
            <a:fillRect/>
          </a:stretch>
        </p:blipFill>
        <p:spPr>
          <a:xfrm>
            <a:off x="1119949" y="4595780"/>
            <a:ext cx="6466100" cy="493775"/>
          </a:xfrm>
          <a:prstGeom prst="rect">
            <a:avLst/>
          </a:prstGeom>
          <a:noFill/>
          <a:ln>
            <a:noFill/>
          </a:ln>
        </p:spPr>
      </p:pic>
      <p:pic>
        <p:nvPicPr>
          <p:cNvPr id="161" name="Google Shape;161;p27"/>
          <p:cNvPicPr preferRelativeResize="0"/>
          <p:nvPr/>
        </p:nvPicPr>
        <p:blipFill>
          <a:blip r:embed="rId4">
            <a:alphaModFix/>
          </a:blip>
          <a:stretch>
            <a:fillRect/>
          </a:stretch>
        </p:blipFill>
        <p:spPr>
          <a:xfrm>
            <a:off x="382230" y="3361634"/>
            <a:ext cx="8379539" cy="1095630"/>
          </a:xfrm>
          <a:prstGeom prst="rect">
            <a:avLst/>
          </a:prstGeom>
          <a:blipFill dpi="0" rotWithShape="1">
            <a:blip r:embed="rId5"/>
            <a:srcRect/>
            <a:tile tx="0" ty="0" sx="100000" sy="100000" flip="none" algn="tl"/>
          </a:blip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cxnSp>
        <p:nvCxnSpPr>
          <p:cNvPr id="179" name="Straight Connector 178">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Google Shape;166;p28"/>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a:solidFill>
                  <a:srgbClr val="FFFFFF"/>
                </a:solidFill>
              </a:rPr>
              <a:t>Insights:</a:t>
            </a:r>
          </a:p>
        </p:txBody>
      </p:sp>
      <p:pic>
        <p:nvPicPr>
          <p:cNvPr id="168" name="Google Shape;168;p28" descr="A graph of different colored bars&#10;&#10;Description automatically generated"/>
          <p:cNvPicPr preferRelativeResize="0"/>
          <p:nvPr/>
        </p:nvPicPr>
        <p:blipFill>
          <a:blip r:embed="rId3"/>
          <a:srcRect r="4196" b="-1"/>
          <a:stretch/>
        </p:blipFill>
        <p:spPr>
          <a:xfrm>
            <a:off x="245660" y="241299"/>
            <a:ext cx="5293729" cy="3080544"/>
          </a:xfrm>
          <a:prstGeom prst="rect">
            <a:avLst/>
          </a:prstGeom>
          <a:noFill/>
        </p:spPr>
      </p:pic>
      <p:sp>
        <p:nvSpPr>
          <p:cNvPr id="181" name="Rectangle 18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Google Shape;167;p28"/>
          <p:cNvSpPr txBox="1"/>
          <p:nvPr/>
        </p:nvSpPr>
        <p:spPr>
          <a:xfrm>
            <a:off x="5779363" y="452761"/>
            <a:ext cx="3045041" cy="4449438"/>
          </a:xfrm>
          <a:prstGeom prst="rect">
            <a:avLst/>
          </a:prstGeom>
        </p:spPr>
        <p:txBody>
          <a:bodyPr spcFirstLastPara="1" vert="horz" lIns="45720" tIns="45720" rIns="45720" bIns="45720" rtlCol="0" anchor="ctr" anchorCtr="0">
            <a:noAutofit/>
          </a:bodyPr>
          <a:lstStyle/>
          <a:p>
            <a:pPr marL="0" lvl="0" indent="0" algn="just" defTabSz="914400">
              <a:lnSpc>
                <a:spcPct val="90000"/>
              </a:lnSpc>
              <a:spcBef>
                <a:spcPts val="0"/>
              </a:spcBef>
              <a:spcAft>
                <a:spcPts val="600"/>
              </a:spcAft>
              <a:buClr>
                <a:schemeClr val="accent1"/>
              </a:buClr>
              <a:buNone/>
            </a:pPr>
            <a:r>
              <a:rPr lang="en-US" sz="1200" b="1" u="sng" dirty="0">
                <a:solidFill>
                  <a:srgbClr val="FFFFFF"/>
                </a:solidFill>
              </a:rPr>
              <a:t>Find Most Popular apps in all Genres:</a:t>
            </a:r>
          </a:p>
          <a:p>
            <a:pPr marL="0" lvl="0" indent="0" algn="just" defTabSz="914400">
              <a:lnSpc>
                <a:spcPct val="90000"/>
              </a:lnSpc>
              <a:spcBef>
                <a:spcPts val="0"/>
              </a:spcBef>
              <a:spcAft>
                <a:spcPts val="600"/>
              </a:spcAft>
              <a:buClr>
                <a:schemeClr val="accent1"/>
              </a:buClr>
              <a:buNone/>
            </a:pPr>
            <a:endParaRPr lang="en-US" sz="1200" b="1" u="sng" dirty="0">
              <a:solidFill>
                <a:srgbClr val="FFFFFF"/>
              </a:solidFill>
            </a:endParaRPr>
          </a:p>
          <a:p>
            <a:pPr marL="0" lvl="0" indent="0" algn="just" defTabSz="914400">
              <a:lnSpc>
                <a:spcPct val="90000"/>
              </a:lnSpc>
              <a:spcBef>
                <a:spcPts val="0"/>
              </a:spcBef>
              <a:spcAft>
                <a:spcPts val="600"/>
              </a:spcAft>
              <a:buClr>
                <a:schemeClr val="accent1"/>
              </a:buClr>
              <a:buNone/>
            </a:pPr>
            <a:r>
              <a:rPr lang="en-US" sz="1200" dirty="0">
                <a:solidFill>
                  <a:srgbClr val="FFFFFF"/>
                </a:solidFill>
              </a:rPr>
              <a:t>The analysis of the highest-rated apps revealed the top 10 apps with the most user engagement and positive feedback. The bar chart highlights apps like "Heads Up!" and "Plants vs. Zombies" as leaders in user ratings and review counts. These apps have successfully captured user interest, making them standout examples of high user satisfaction and engagement. This insight is valuable for developers and marketers aiming to understand what makes an app popular and well-received, providing a benchmark for quality and user appeal in app development strategies.</a:t>
            </a:r>
            <a:endParaRPr lang="en-US" sz="1200" b="1" u="sng" dirty="0">
              <a:solidFill>
                <a:srgbClr val="FFFFFF"/>
              </a:solidFill>
            </a:endParaRPr>
          </a:p>
          <a:p>
            <a:pPr marL="0" lvl="0" indent="0" algn="just" defTabSz="914400">
              <a:lnSpc>
                <a:spcPct val="90000"/>
              </a:lnSpc>
              <a:spcBef>
                <a:spcPts val="0"/>
              </a:spcBef>
              <a:spcAft>
                <a:spcPts val="600"/>
              </a:spcAft>
              <a:buClr>
                <a:schemeClr val="accent1"/>
              </a:buClr>
              <a:buNone/>
            </a:pPr>
            <a:endParaRPr lang="en-US" sz="1200" dirty="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cxnSp>
        <p:nvCxnSpPr>
          <p:cNvPr id="182" name="Straight Connector 181">
            <a:extLst>
              <a:ext uri="{FF2B5EF4-FFF2-40B4-BE49-F238E27FC236}">
                <a16:creationId xmlns:a16="http://schemas.microsoft.com/office/drawing/2014/main" id="{60CB25B5-2755-43DA-B06A-C5C81E71B6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3" name="Google Shape;173;p29"/>
          <p:cNvSpPr txBox="1">
            <a:spLocks noGrp="1"/>
          </p:cNvSpPr>
          <p:nvPr>
            <p:ph type="title"/>
          </p:nvPr>
        </p:nvSpPr>
        <p:spPr>
          <a:xfrm>
            <a:off x="768096" y="438912"/>
            <a:ext cx="354918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spc="100"/>
              <a:t>Insights:</a:t>
            </a:r>
          </a:p>
        </p:txBody>
      </p:sp>
      <p:sp>
        <p:nvSpPr>
          <p:cNvPr id="174" name="Google Shape;174;p29"/>
          <p:cNvSpPr txBox="1"/>
          <p:nvPr/>
        </p:nvSpPr>
        <p:spPr>
          <a:xfrm>
            <a:off x="534552" y="1500325"/>
            <a:ext cx="3911131" cy="3577701"/>
          </a:xfrm>
          <a:prstGeom prst="rect">
            <a:avLst/>
          </a:prstGeom>
        </p:spPr>
        <p:txBody>
          <a:bodyPr spcFirstLastPara="1" vert="horz" lIns="45720" tIns="45720" rIns="45720" bIns="45720" rtlCol="0" anchorCtr="0">
            <a:normAutofit/>
          </a:bodyPr>
          <a:lstStyle/>
          <a:p>
            <a:pPr marL="0" lvl="0" indent="0" algn="just" defTabSz="914400">
              <a:lnSpc>
                <a:spcPct val="90000"/>
              </a:lnSpc>
              <a:spcBef>
                <a:spcPts val="0"/>
              </a:spcBef>
              <a:spcAft>
                <a:spcPts val="600"/>
              </a:spcAft>
              <a:buClr>
                <a:schemeClr val="accent1"/>
              </a:buClr>
              <a:buNone/>
            </a:pPr>
            <a:r>
              <a:rPr lang="en-US" sz="1200" b="1" u="sng" dirty="0"/>
              <a:t>Find Total Free and Paid apps in the list of popular apps (rating 4 to 5):</a:t>
            </a:r>
          </a:p>
          <a:p>
            <a:pPr marL="0" lvl="0" indent="0" algn="just" defTabSz="914400">
              <a:lnSpc>
                <a:spcPct val="90000"/>
              </a:lnSpc>
              <a:spcBef>
                <a:spcPts val="0"/>
              </a:spcBef>
              <a:spcAft>
                <a:spcPts val="600"/>
              </a:spcAft>
              <a:buClr>
                <a:schemeClr val="accent1"/>
              </a:buClr>
              <a:buNone/>
            </a:pPr>
            <a:endParaRPr lang="en-US" sz="1200" b="1" u="sng" dirty="0"/>
          </a:p>
          <a:p>
            <a:pPr marL="0" lvl="0" indent="0" algn="just" defTabSz="914400">
              <a:lnSpc>
                <a:spcPct val="90000"/>
              </a:lnSpc>
              <a:spcBef>
                <a:spcPts val="0"/>
              </a:spcBef>
              <a:spcAft>
                <a:spcPts val="600"/>
              </a:spcAft>
              <a:buClr>
                <a:schemeClr val="accent1"/>
              </a:buClr>
              <a:buNone/>
            </a:pPr>
            <a:r>
              <a:rPr lang="en-US" sz="1200" dirty="0"/>
              <a:t>We analyzed apps with higher user ratings (4.0, 4.5, and 5.0) to identify which ones stood out in terms of positive feedback. This analysis helped us differentiate between highly rated free and paid apps, showcasing their distribution. We found that a notable number of both free and paid apps achieved high ratings, reflecting strong user satisfaction. Visualizing the top 10 apps from each group provided a clearer understanding of which types of apps excel in user ratings and engagement. These insights can guide developers and businesses in understanding what factors contribute to higher user satisfaction and in shaping strategies for both free and paid app offerings.</a:t>
            </a:r>
          </a:p>
          <a:p>
            <a:pPr marL="0" lvl="0" indent="0" defTabSz="914400">
              <a:lnSpc>
                <a:spcPct val="90000"/>
              </a:lnSpc>
              <a:spcBef>
                <a:spcPts val="0"/>
              </a:spcBef>
              <a:spcAft>
                <a:spcPts val="600"/>
              </a:spcAft>
              <a:buClr>
                <a:schemeClr val="accent1"/>
              </a:buClr>
              <a:buNone/>
            </a:pPr>
            <a:endParaRPr lang="en-US" sz="1100" dirty="0"/>
          </a:p>
        </p:txBody>
      </p:sp>
      <p:sp>
        <p:nvSpPr>
          <p:cNvPr id="184" name="Rectangle 183">
            <a:extLst>
              <a:ext uri="{FF2B5EF4-FFF2-40B4-BE49-F238E27FC236}">
                <a16:creationId xmlns:a16="http://schemas.microsoft.com/office/drawing/2014/main" id="{AE885D22-AF3B-4556-8EA2-FF79A5DE4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2456" y="0"/>
            <a:ext cx="457908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2EADF1FB-BADD-498D-85F5-280AC05FC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7" y="241298"/>
            <a:ext cx="2458964" cy="27466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Google Shape;176;p29" descr="A computer screen with text&#10;&#10;Description automatically generated"/>
          <p:cNvPicPr preferRelativeResize="0"/>
          <p:nvPr/>
        </p:nvPicPr>
        <p:blipFill>
          <a:blip r:embed="rId3"/>
          <a:stretch>
            <a:fillRect/>
          </a:stretch>
        </p:blipFill>
        <p:spPr>
          <a:xfrm>
            <a:off x="4927420" y="1204861"/>
            <a:ext cx="2218529" cy="819550"/>
          </a:xfrm>
          <a:prstGeom prst="rect">
            <a:avLst/>
          </a:prstGeom>
          <a:noFill/>
        </p:spPr>
      </p:pic>
      <p:sp>
        <p:nvSpPr>
          <p:cNvPr id="188" name="Rectangle 187">
            <a:extLst>
              <a:ext uri="{FF2B5EF4-FFF2-40B4-BE49-F238E27FC236}">
                <a16:creationId xmlns:a16="http://schemas.microsoft.com/office/drawing/2014/main" id="{D9FCA910-8FC6-4228-A54A-6A0F12E63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384" y="233977"/>
            <a:ext cx="1521616" cy="885275"/>
          </a:xfrm>
          <a:prstGeom prst="rect">
            <a:avLst/>
          </a:prstGeom>
          <a:solidFill>
            <a:schemeClr val="accent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B32E2FF0-7B2F-4721-B8CC-644408CE0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7154" y="1249362"/>
            <a:ext cx="1510846" cy="17386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Google Shape;177;p29" descr="A screen shot of a computer program&#10;&#10;Description automatically generated"/>
          <p:cNvPicPr preferRelativeResize="0"/>
          <p:nvPr/>
        </p:nvPicPr>
        <p:blipFill>
          <a:blip r:embed="rId4"/>
          <a:stretch>
            <a:fillRect/>
          </a:stretch>
        </p:blipFill>
        <p:spPr>
          <a:xfrm>
            <a:off x="7504023" y="1584127"/>
            <a:ext cx="1281596" cy="1051196"/>
          </a:xfrm>
          <a:prstGeom prst="rect">
            <a:avLst/>
          </a:prstGeom>
          <a:noFill/>
        </p:spPr>
      </p:pic>
      <p:sp>
        <p:nvSpPr>
          <p:cNvPr id="192" name="Rectangle 191">
            <a:extLst>
              <a:ext uri="{FF2B5EF4-FFF2-40B4-BE49-F238E27FC236}">
                <a16:creationId xmlns:a16="http://schemas.microsoft.com/office/drawing/2014/main" id="{2A0889DD-03C0-451E-BEEE-FA088912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6" y="3118085"/>
            <a:ext cx="1578562" cy="1734211"/>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5F32E738-3288-4315-95AC-2F23FC609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2968" y="3118085"/>
            <a:ext cx="2405032" cy="1734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5" name="Google Shape;175;p29" descr="A black background with white text&#10;&#10;Description automatically generated"/>
          <p:cNvPicPr preferRelativeResize="0"/>
          <p:nvPr/>
        </p:nvPicPr>
        <p:blipFill rotWithShape="1">
          <a:blip r:embed="rId5"/>
          <a:srcRect t="16819"/>
          <a:stretch/>
        </p:blipFill>
        <p:spPr>
          <a:xfrm>
            <a:off x="6625349" y="3921653"/>
            <a:ext cx="2160270" cy="127076"/>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Google Shape;182;p30"/>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a:solidFill>
                  <a:srgbClr val="FFFFFF"/>
                </a:solidFill>
              </a:rPr>
              <a:t>Insights:</a:t>
            </a:r>
          </a:p>
        </p:txBody>
      </p:sp>
      <p:pic>
        <p:nvPicPr>
          <p:cNvPr id="184" name="Google Shape;184;p30" descr="A screenshot of a graph&#10;&#10;Description automatically generated"/>
          <p:cNvPicPr preferRelativeResize="0"/>
          <p:nvPr/>
        </p:nvPicPr>
        <p:blipFill>
          <a:blip r:embed="rId3"/>
          <a:srcRect r="6774"/>
          <a:stretch/>
        </p:blipFill>
        <p:spPr>
          <a:xfrm>
            <a:off x="245660" y="241299"/>
            <a:ext cx="5293729" cy="3080544"/>
          </a:xfrm>
          <a:prstGeom prst="rect">
            <a:avLst/>
          </a:prstGeom>
          <a:noFill/>
        </p:spPr>
      </p:pic>
      <p:sp>
        <p:nvSpPr>
          <p:cNvPr id="193" name="Rectangle 19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Google Shape;183;p30"/>
          <p:cNvSpPr txBox="1"/>
          <p:nvPr/>
        </p:nvSpPr>
        <p:spPr>
          <a:xfrm>
            <a:off x="5664674" y="310718"/>
            <a:ext cx="3233666" cy="4591481"/>
          </a:xfrm>
          <a:prstGeom prst="rect">
            <a:avLst/>
          </a:prstGeom>
        </p:spPr>
        <p:txBody>
          <a:bodyPr spcFirstLastPara="1" vert="horz" lIns="45720" tIns="45720" rIns="45720" bIns="45720" rtlCol="0" anchor="ctr" anchorCtr="0">
            <a:normAutofit/>
          </a:bodyPr>
          <a:lstStyle/>
          <a:p>
            <a:pPr marL="0" lvl="0" indent="0" algn="just" defTabSz="914400">
              <a:lnSpc>
                <a:spcPct val="90000"/>
              </a:lnSpc>
              <a:spcBef>
                <a:spcPts val="0"/>
              </a:spcBef>
              <a:spcAft>
                <a:spcPts val="600"/>
              </a:spcAft>
              <a:buClr>
                <a:schemeClr val="accent1"/>
              </a:buClr>
              <a:buNone/>
            </a:pPr>
            <a:r>
              <a:rPr lang="en-US" sz="1200" b="1" u="sng" dirty="0">
                <a:solidFill>
                  <a:srgbClr val="FFFFFF"/>
                </a:solidFill>
              </a:rPr>
              <a:t>Find Total Free and Paid apps in the list of popular apps (rating 4 to 5):</a:t>
            </a:r>
          </a:p>
          <a:p>
            <a:pPr marL="0" lvl="0" indent="0" algn="just" defTabSz="914400">
              <a:lnSpc>
                <a:spcPct val="90000"/>
              </a:lnSpc>
              <a:spcBef>
                <a:spcPts val="0"/>
              </a:spcBef>
              <a:spcAft>
                <a:spcPts val="600"/>
              </a:spcAft>
              <a:buClr>
                <a:schemeClr val="accent1"/>
              </a:buClr>
              <a:buNone/>
            </a:pPr>
            <a:endParaRPr lang="en-US" sz="1200" b="1" u="sng" dirty="0">
              <a:solidFill>
                <a:srgbClr val="FFFFFF"/>
              </a:solidFill>
            </a:endParaRPr>
          </a:p>
          <a:p>
            <a:pPr marL="0" lvl="0" indent="0" algn="just" defTabSz="914400">
              <a:lnSpc>
                <a:spcPct val="90000"/>
              </a:lnSpc>
              <a:spcBef>
                <a:spcPts val="0"/>
              </a:spcBef>
              <a:spcAft>
                <a:spcPts val="600"/>
              </a:spcAft>
              <a:buClr>
                <a:schemeClr val="accent1"/>
              </a:buClr>
              <a:buNone/>
            </a:pPr>
            <a:r>
              <a:rPr lang="en-US" sz="1200" dirty="0">
                <a:solidFill>
                  <a:srgbClr val="FFFFFF"/>
                </a:solidFill>
              </a:rPr>
              <a:t>Our analysis revealed the top 10 highest-rated free and paid apps with ratings between 4 and 5. For free apps, popular names like "Heads Up!" and "CSR Racing 2" stood out, showing strong user engagement and satisfaction in gaming and entertainment categories. In the paid apps category, titles such as "Plants vs. Zombies" and "Infinity Blade" led the way, showcasing that users are willing to invest in quality games with high ratings. This comparison highlights the types of apps that succeed in both free and paid models and provides valuable insights for developers and businesses on where to focus their efforts to achieve high user ratings and engagement.</a:t>
            </a:r>
            <a:endParaRPr lang="en-US" sz="1200" b="1" u="sng" dirty="0">
              <a:solidFill>
                <a:srgbClr val="FFFFFF"/>
              </a:solidFill>
            </a:endParaRPr>
          </a:p>
          <a:p>
            <a:pPr marL="0" lvl="0" indent="0" algn="just" defTabSz="914400">
              <a:lnSpc>
                <a:spcPct val="90000"/>
              </a:lnSpc>
              <a:spcBef>
                <a:spcPts val="0"/>
              </a:spcBef>
              <a:spcAft>
                <a:spcPts val="600"/>
              </a:spcAft>
              <a:buClr>
                <a:schemeClr val="accent1"/>
              </a:buClr>
              <a:buNone/>
            </a:pPr>
            <a:endParaRPr lang="en-US" sz="1200"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768096" y="438912"/>
            <a:ext cx="455011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t>Abstract</a:t>
            </a:r>
          </a:p>
        </p:txBody>
      </p:sp>
      <p:sp>
        <p:nvSpPr>
          <p:cNvPr id="65" name="Google Shape;65;p14"/>
          <p:cNvSpPr txBox="1"/>
          <p:nvPr/>
        </p:nvSpPr>
        <p:spPr>
          <a:xfrm>
            <a:off x="159502" y="1563624"/>
            <a:ext cx="5433430" cy="3443382"/>
          </a:xfrm>
          <a:prstGeom prst="rect">
            <a:avLst/>
          </a:prstGeom>
        </p:spPr>
        <p:txBody>
          <a:bodyPr spcFirstLastPara="1" vert="horz" lIns="45720" tIns="45720" rIns="45720" bIns="45720" rtlCol="0" anchorCtr="0">
            <a:normAutofit lnSpcReduction="10000"/>
          </a:bodyPr>
          <a:lstStyle/>
          <a:p>
            <a:r>
              <a:rPr lang="en-IN" sz="1400" b="1" dirty="0"/>
              <a:t>Goal:</a:t>
            </a:r>
            <a:r>
              <a:rPr lang="en-IN" sz="1400" dirty="0"/>
              <a:t> </a:t>
            </a:r>
          </a:p>
          <a:p>
            <a:r>
              <a:rPr lang="en-IN" sz="1400" dirty="0"/>
              <a:t>The primary goal of this project is to explore and </a:t>
            </a:r>
            <a:r>
              <a:rPr lang="en-IN" sz="1400" dirty="0" err="1"/>
              <a:t>analyze</a:t>
            </a:r>
            <a:r>
              <a:rPr lang="en-IN" sz="1400" dirty="0"/>
              <a:t> iOS app data to uncover significant insights that can inform app development, distribution, and marketing strategies. The aim is to provide a comprehensive understanding of the factors that contribute to app success in the Apple iOS App Store.</a:t>
            </a:r>
          </a:p>
          <a:p>
            <a:endParaRPr lang="en-IN" sz="1400" dirty="0"/>
          </a:p>
          <a:p>
            <a:r>
              <a:rPr lang="en-IN" sz="1400" b="1" dirty="0"/>
              <a:t>Objective:</a:t>
            </a:r>
            <a:r>
              <a:rPr lang="en-IN" sz="1400" dirty="0"/>
              <a:t> </a:t>
            </a:r>
          </a:p>
          <a:p>
            <a:r>
              <a:rPr lang="en-IN" sz="1400" dirty="0"/>
              <a:t>The objective is to conduct a thorough analysis of 7,197 apps from the iOS App Store, focusing on key metrics such as app ratings, price, genre, size, supported devices, and content categories. This involves data cleaning, preprocessing, and visualization to identify patterns in app popularity, pricing trends, user engagement, and content distribution across different genres. By doing so, the project aims to equip developers and marketers with actionable insights that can help optimize app performance and enhance user satisfaction.</a:t>
            </a:r>
          </a:p>
          <a:p>
            <a:pPr marL="0" lvl="0" indent="0" defTabSz="914400">
              <a:lnSpc>
                <a:spcPct val="90000"/>
              </a:lnSpc>
              <a:spcBef>
                <a:spcPts val="1200"/>
              </a:spcBef>
              <a:spcAft>
                <a:spcPts val="1200"/>
              </a:spcAft>
              <a:buClr>
                <a:schemeClr val="accent1"/>
              </a:buClr>
              <a:buNone/>
            </a:pPr>
            <a:endParaRPr lang="en-US" sz="1400" dirty="0"/>
          </a:p>
        </p:txBody>
      </p:sp>
      <p:pic>
        <p:nvPicPr>
          <p:cNvPr id="67" name="Picture 66" descr="Mobile device with apps">
            <a:extLst>
              <a:ext uri="{FF2B5EF4-FFF2-40B4-BE49-F238E27FC236}">
                <a16:creationId xmlns:a16="http://schemas.microsoft.com/office/drawing/2014/main" id="{D7803D48-5870-B5D3-839C-779D480C3449}"/>
              </a:ext>
            </a:extLst>
          </p:cNvPr>
          <p:cNvPicPr>
            <a:picLocks noChangeAspect="1"/>
          </p:cNvPicPr>
          <p:nvPr/>
        </p:nvPicPr>
        <p:blipFill>
          <a:blip r:embed="rId3"/>
          <a:srcRect l="50758" r="11187"/>
          <a:stretch/>
        </p:blipFill>
        <p:spPr>
          <a:xfrm>
            <a:off x="5664199" y="10"/>
            <a:ext cx="3479800" cy="51434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cxnSp>
        <p:nvCxnSpPr>
          <p:cNvPr id="198" name="Straight Connector 197">
            <a:extLst>
              <a:ext uri="{FF2B5EF4-FFF2-40B4-BE49-F238E27FC236}">
                <a16:creationId xmlns:a16="http://schemas.microsoft.com/office/drawing/2014/main" id="{60CB25B5-2755-43DA-B06A-C5C81E71B6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9" name="Google Shape;189;p31"/>
          <p:cNvSpPr txBox="1">
            <a:spLocks noGrp="1"/>
          </p:cNvSpPr>
          <p:nvPr>
            <p:ph type="title"/>
          </p:nvPr>
        </p:nvSpPr>
        <p:spPr>
          <a:xfrm>
            <a:off x="768096" y="438912"/>
            <a:ext cx="354918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spc="100" dirty="0"/>
              <a:t>Insights:</a:t>
            </a:r>
          </a:p>
        </p:txBody>
      </p:sp>
      <p:sp>
        <p:nvSpPr>
          <p:cNvPr id="190" name="Google Shape;190;p31"/>
          <p:cNvSpPr txBox="1"/>
          <p:nvPr/>
        </p:nvSpPr>
        <p:spPr>
          <a:xfrm>
            <a:off x="236000" y="1491449"/>
            <a:ext cx="4024273" cy="3240571"/>
          </a:xfrm>
          <a:prstGeom prst="rect">
            <a:avLst/>
          </a:prstGeom>
        </p:spPr>
        <p:txBody>
          <a:bodyPr spcFirstLastPara="1" vert="horz" lIns="45720" tIns="45720" rIns="45720" bIns="45720" rtlCol="0" anchorCtr="0">
            <a:normAutofit/>
          </a:bodyPr>
          <a:lstStyle/>
          <a:p>
            <a:pPr marL="0" lvl="0" indent="0" algn="just" defTabSz="914400">
              <a:lnSpc>
                <a:spcPct val="90000"/>
              </a:lnSpc>
              <a:spcBef>
                <a:spcPts val="0"/>
              </a:spcBef>
              <a:spcAft>
                <a:spcPts val="600"/>
              </a:spcAft>
              <a:buClr>
                <a:schemeClr val="accent1"/>
              </a:buClr>
              <a:buNone/>
            </a:pPr>
            <a:r>
              <a:rPr lang="en-US" sz="1400" b="1" u="sng" dirty="0"/>
              <a:t>Find Most Popular Genres in Free apps and Paid apps:</a:t>
            </a:r>
          </a:p>
          <a:p>
            <a:pPr marL="0" lvl="0" indent="0" algn="just" defTabSz="914400">
              <a:lnSpc>
                <a:spcPct val="90000"/>
              </a:lnSpc>
              <a:spcBef>
                <a:spcPts val="0"/>
              </a:spcBef>
              <a:spcAft>
                <a:spcPts val="600"/>
              </a:spcAft>
              <a:buClr>
                <a:schemeClr val="accent1"/>
              </a:buClr>
              <a:buNone/>
            </a:pPr>
            <a:endParaRPr lang="en-US" sz="1400" b="1" u="sng" dirty="0"/>
          </a:p>
          <a:p>
            <a:pPr marL="0" lvl="0" indent="0" algn="just" defTabSz="914400">
              <a:lnSpc>
                <a:spcPct val="90000"/>
              </a:lnSpc>
              <a:spcBef>
                <a:spcPts val="0"/>
              </a:spcBef>
              <a:spcAft>
                <a:spcPts val="600"/>
              </a:spcAft>
              <a:buClr>
                <a:schemeClr val="accent1"/>
              </a:buClr>
              <a:buNone/>
            </a:pPr>
            <a:r>
              <a:rPr lang="en-US" sz="1400" dirty="0"/>
              <a:t>We categorized the highest-rated apps by genre to see how they were distributed between free and paid options. By creating lists of these apps and building a dataset, we were able to show which genres had the most highly-rated apps. We visualized this using pie charts, showing the top 10 genres for both free and paid apps. This analysis gives a clear view of the genres that users appreciate the most, helping developers focus on categories that are performing well and tailor their strategies to match user interests.</a:t>
            </a:r>
          </a:p>
          <a:p>
            <a:pPr marL="0" lvl="0" indent="0" algn="just" defTabSz="914400">
              <a:lnSpc>
                <a:spcPct val="90000"/>
              </a:lnSpc>
              <a:spcBef>
                <a:spcPts val="0"/>
              </a:spcBef>
              <a:spcAft>
                <a:spcPts val="600"/>
              </a:spcAft>
              <a:buClr>
                <a:schemeClr val="accent1"/>
              </a:buClr>
              <a:buNone/>
            </a:pPr>
            <a:endParaRPr lang="en-US" sz="1400" dirty="0"/>
          </a:p>
        </p:txBody>
      </p:sp>
      <p:sp>
        <p:nvSpPr>
          <p:cNvPr id="200" name="Rectangle 199">
            <a:extLst>
              <a:ext uri="{FF2B5EF4-FFF2-40B4-BE49-F238E27FC236}">
                <a16:creationId xmlns:a16="http://schemas.microsoft.com/office/drawing/2014/main" id="{AE885D22-AF3B-4556-8EA2-FF79A5DE4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2456" y="0"/>
            <a:ext cx="457908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EADF1FB-BADD-498D-85F5-280AC05FC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7" y="241298"/>
            <a:ext cx="2458964" cy="27466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Google Shape;191;p31" descr="A screen shot of a computer&#10;&#10;Description automatically generated"/>
          <p:cNvPicPr preferRelativeResize="0"/>
          <p:nvPr/>
        </p:nvPicPr>
        <p:blipFill>
          <a:blip r:embed="rId3"/>
          <a:stretch>
            <a:fillRect/>
          </a:stretch>
        </p:blipFill>
        <p:spPr>
          <a:xfrm>
            <a:off x="4927420" y="1165384"/>
            <a:ext cx="2218529" cy="898504"/>
          </a:xfrm>
          <a:prstGeom prst="rect">
            <a:avLst/>
          </a:prstGeom>
          <a:noFill/>
        </p:spPr>
      </p:pic>
      <p:sp>
        <p:nvSpPr>
          <p:cNvPr id="204" name="Rectangle 203">
            <a:extLst>
              <a:ext uri="{FF2B5EF4-FFF2-40B4-BE49-F238E27FC236}">
                <a16:creationId xmlns:a16="http://schemas.microsoft.com/office/drawing/2014/main" id="{D9FCA910-8FC6-4228-A54A-6A0F12E63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384" y="233977"/>
            <a:ext cx="1521616" cy="885275"/>
          </a:xfrm>
          <a:prstGeom prst="rect">
            <a:avLst/>
          </a:prstGeom>
          <a:solidFill>
            <a:schemeClr val="accent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B32E2FF0-7B2F-4721-B8CC-644408CE0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7154" y="1249362"/>
            <a:ext cx="1510846" cy="17386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Google Shape;193;p31" descr="A screen shot of a computer program&#10;&#10;Description automatically generated"/>
          <p:cNvPicPr preferRelativeResize="0"/>
          <p:nvPr/>
        </p:nvPicPr>
        <p:blipFill rotWithShape="1">
          <a:blip r:embed="rId4"/>
          <a:srcRect r="22570"/>
          <a:stretch/>
        </p:blipFill>
        <p:spPr>
          <a:xfrm>
            <a:off x="7504023" y="1726813"/>
            <a:ext cx="1281596" cy="765823"/>
          </a:xfrm>
          <a:prstGeom prst="rect">
            <a:avLst/>
          </a:prstGeom>
          <a:noFill/>
        </p:spPr>
      </p:pic>
      <p:sp>
        <p:nvSpPr>
          <p:cNvPr id="208" name="Rectangle 207">
            <a:extLst>
              <a:ext uri="{FF2B5EF4-FFF2-40B4-BE49-F238E27FC236}">
                <a16:creationId xmlns:a16="http://schemas.microsoft.com/office/drawing/2014/main" id="{2A0889DD-03C0-451E-BEEE-FA088912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6" y="3118085"/>
            <a:ext cx="1578562" cy="1734211"/>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5F32E738-3288-4315-95AC-2F23FC609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2968" y="3118085"/>
            <a:ext cx="2405032" cy="1734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Google Shape;192;p31" descr="A black background with white text&#10;&#10;Description automatically generated"/>
          <p:cNvPicPr preferRelativeResize="0"/>
          <p:nvPr/>
        </p:nvPicPr>
        <p:blipFill rotWithShape="1">
          <a:blip r:embed="rId5"/>
          <a:srcRect b="15325"/>
          <a:stretch/>
        </p:blipFill>
        <p:spPr>
          <a:xfrm>
            <a:off x="6625349" y="3867702"/>
            <a:ext cx="2160270" cy="234977"/>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cxnSp>
        <p:nvCxnSpPr>
          <p:cNvPr id="204" name="Straight Connector 203">
            <a:extLst>
              <a:ext uri="{FF2B5EF4-FFF2-40B4-BE49-F238E27FC236}">
                <a16:creationId xmlns:a16="http://schemas.microsoft.com/office/drawing/2014/main" id="{0052AFA8-8863-4BAA-808D-C716FDCF3A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AD909F46-DA97-4125-B155-B9C7138C8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1"/>
            <a:ext cx="3052451" cy="5143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Google Shape;198;p32"/>
          <p:cNvSpPr txBox="1">
            <a:spLocks noGrp="1"/>
          </p:cNvSpPr>
          <p:nvPr>
            <p:ph type="title"/>
          </p:nvPr>
        </p:nvSpPr>
        <p:spPr>
          <a:xfrm>
            <a:off x="232529" y="480060"/>
            <a:ext cx="2572391" cy="4209927"/>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rgbClr val="FFFFFF"/>
                </a:solidFill>
              </a:rPr>
              <a:t>Insights:</a:t>
            </a:r>
          </a:p>
        </p:txBody>
      </p:sp>
      <p:sp>
        <p:nvSpPr>
          <p:cNvPr id="199" name="Google Shape;199;p32"/>
          <p:cNvSpPr txBox="1"/>
          <p:nvPr/>
        </p:nvSpPr>
        <p:spPr>
          <a:xfrm>
            <a:off x="3284980" y="216668"/>
            <a:ext cx="5379104" cy="2808830"/>
          </a:xfrm>
          <a:prstGeom prst="rect">
            <a:avLst/>
          </a:prstGeom>
        </p:spPr>
        <p:txBody>
          <a:bodyPr spcFirstLastPara="1" vert="horz" lIns="45720" tIns="45720" rIns="45720" bIns="45720" rtlCol="0" anchorCtr="0">
            <a:normAutofit/>
          </a:bodyPr>
          <a:lstStyle/>
          <a:p>
            <a:pPr marL="0" lvl="0" indent="0" algn="just" defTabSz="914400">
              <a:lnSpc>
                <a:spcPct val="90000"/>
              </a:lnSpc>
              <a:spcBef>
                <a:spcPts val="0"/>
              </a:spcBef>
              <a:spcAft>
                <a:spcPts val="600"/>
              </a:spcAft>
              <a:buClr>
                <a:schemeClr val="accent1"/>
              </a:buClr>
              <a:buNone/>
            </a:pPr>
            <a:r>
              <a:rPr lang="en-US" sz="1500" b="1" u="sng" dirty="0"/>
              <a:t>Find Most Popular Genres in Free apps and Paid apps:</a:t>
            </a:r>
          </a:p>
          <a:p>
            <a:pPr marL="0" lvl="0" indent="0" algn="just" defTabSz="914400">
              <a:lnSpc>
                <a:spcPct val="90000"/>
              </a:lnSpc>
              <a:spcBef>
                <a:spcPts val="0"/>
              </a:spcBef>
              <a:spcAft>
                <a:spcPts val="600"/>
              </a:spcAft>
              <a:buClr>
                <a:schemeClr val="accent1"/>
              </a:buClr>
              <a:buNone/>
            </a:pPr>
            <a:endParaRPr lang="en-US" sz="1500" b="1" u="sng" dirty="0"/>
          </a:p>
          <a:p>
            <a:pPr marL="0" lvl="0" indent="0" algn="just" defTabSz="914400">
              <a:lnSpc>
                <a:spcPct val="90000"/>
              </a:lnSpc>
              <a:spcBef>
                <a:spcPts val="0"/>
              </a:spcBef>
              <a:spcAft>
                <a:spcPts val="600"/>
              </a:spcAft>
              <a:buClr>
                <a:schemeClr val="accent1"/>
              </a:buClr>
              <a:buNone/>
            </a:pPr>
            <a:r>
              <a:rPr lang="en-US" sz="1500" dirty="0"/>
              <a:t>The analysis of the top 10 popular genres for both free and paid apps revealed some key patterns. For both categories, games were the most dominant genre, highlighting their universal appeal and user engagement. Other notable genres for free apps included entertainment, travel, and shopping, while paid apps showed a strong presence in genres like navigation, entertainment, and shopping as well. This breakdown provides valuable insight into which types of apps resonate most with users and shows developers where there may be opportunities to succeed, whether through a free or paid app model.</a:t>
            </a:r>
          </a:p>
        </p:txBody>
      </p:sp>
      <p:pic>
        <p:nvPicPr>
          <p:cNvPr id="4" name="Google Shape;200;p32" descr="A comparison of a pie chart&#10;&#10;Description automatically generated">
            <a:extLst>
              <a:ext uri="{FF2B5EF4-FFF2-40B4-BE49-F238E27FC236}">
                <a16:creationId xmlns:a16="http://schemas.microsoft.com/office/drawing/2014/main" id="{A92B2D6D-280D-85AE-D09F-7A46F97C3FE6}"/>
              </a:ext>
            </a:extLst>
          </p:cNvPr>
          <p:cNvPicPr preferRelativeResize="0"/>
          <p:nvPr/>
        </p:nvPicPr>
        <p:blipFill>
          <a:blip r:embed="rId3"/>
          <a:stretch>
            <a:fillRect/>
          </a:stretch>
        </p:blipFill>
        <p:spPr>
          <a:xfrm>
            <a:off x="3284980" y="3222594"/>
            <a:ext cx="5618987" cy="1837678"/>
          </a:xfrm>
          <a:prstGeom prst="rect">
            <a:avLst/>
          </a:prstGeom>
          <a:noFill/>
        </p:spPr>
      </p:pic>
      <p:sp>
        <p:nvSpPr>
          <p:cNvPr id="2" name="TextBox 1">
            <a:extLst>
              <a:ext uri="{FF2B5EF4-FFF2-40B4-BE49-F238E27FC236}">
                <a16:creationId xmlns:a16="http://schemas.microsoft.com/office/drawing/2014/main" id="{DA5C6135-F489-BA20-0B85-0C71C740DE65}"/>
              </a:ext>
            </a:extLst>
          </p:cNvPr>
          <p:cNvSpPr txBox="1"/>
          <p:nvPr/>
        </p:nvSpPr>
        <p:spPr>
          <a:xfrm>
            <a:off x="8771138" y="1251751"/>
            <a:ext cx="184731" cy="369332"/>
          </a:xfrm>
          <a:prstGeom prst="rect">
            <a:avLst/>
          </a:prstGeom>
          <a:noFill/>
        </p:spPr>
        <p:txBody>
          <a:bodyPr wrap="none" rtlCol="0">
            <a:spAutoFit/>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4"/>
        <p:cNvGrpSpPr/>
        <p:nvPr/>
      </p:nvGrpSpPr>
      <p:grpSpPr>
        <a:xfrm>
          <a:off x="0" y="0"/>
          <a:ext cx="0" cy="0"/>
          <a:chOff x="0" y="0"/>
          <a:chExt cx="0" cy="0"/>
        </a:xfrm>
      </p:grpSpPr>
      <p:cxnSp>
        <p:nvCxnSpPr>
          <p:cNvPr id="234" name="Straight Connector 233">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6" name="Rectangle 23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rgbClr val="5031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Google Shape;205;p33"/>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a:solidFill>
                  <a:srgbClr val="FFFFFF"/>
                </a:solidFill>
              </a:rPr>
              <a:t>Insights:</a:t>
            </a:r>
          </a:p>
        </p:txBody>
      </p:sp>
      <p:pic>
        <p:nvPicPr>
          <p:cNvPr id="207" name="Google Shape;207;p33" descr="A screen shot of a computer&#10;&#10;Description automatically generated"/>
          <p:cNvPicPr preferRelativeResize="0"/>
          <p:nvPr/>
        </p:nvPicPr>
        <p:blipFill>
          <a:blip r:embed="rId3"/>
          <a:srcRect r="-2" b="10125"/>
          <a:stretch/>
        </p:blipFill>
        <p:spPr>
          <a:xfrm>
            <a:off x="245660" y="241299"/>
            <a:ext cx="5293729" cy="3080544"/>
          </a:xfrm>
          <a:prstGeom prst="rect">
            <a:avLst/>
          </a:prstGeom>
          <a:noFill/>
        </p:spPr>
      </p:pic>
      <p:sp>
        <p:nvSpPr>
          <p:cNvPr id="238" name="Rectangle 23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Google Shape;206;p33"/>
          <p:cNvSpPr txBox="1"/>
          <p:nvPr/>
        </p:nvSpPr>
        <p:spPr>
          <a:xfrm>
            <a:off x="5646630" y="688292"/>
            <a:ext cx="3251710" cy="4336469"/>
          </a:xfrm>
          <a:prstGeom prst="rect">
            <a:avLst/>
          </a:prstGeom>
        </p:spPr>
        <p:txBody>
          <a:bodyPr spcFirstLastPara="1" vert="horz" lIns="45720" tIns="45720" rIns="45720" bIns="45720" rtlCol="0" anchor="ctr" anchorCtr="0">
            <a:normAutofit/>
          </a:bodyPr>
          <a:lstStyle/>
          <a:p>
            <a:pPr marL="0" lvl="0" indent="0" algn="just" defTabSz="914400">
              <a:lnSpc>
                <a:spcPct val="90000"/>
              </a:lnSpc>
              <a:spcBef>
                <a:spcPts val="0"/>
              </a:spcBef>
              <a:spcAft>
                <a:spcPts val="600"/>
              </a:spcAft>
              <a:buClr>
                <a:schemeClr val="accent1"/>
              </a:buClr>
              <a:buNone/>
            </a:pPr>
            <a:r>
              <a:rPr lang="en-US" sz="1400" b="1" u="sng" dirty="0">
                <a:solidFill>
                  <a:srgbClr val="FFFFFF"/>
                </a:solidFill>
              </a:rPr>
              <a:t>Find Most High rating apps in all Genres:</a:t>
            </a:r>
          </a:p>
          <a:p>
            <a:pPr marL="0" lvl="0" indent="0" algn="just" defTabSz="914400">
              <a:lnSpc>
                <a:spcPct val="90000"/>
              </a:lnSpc>
              <a:spcBef>
                <a:spcPts val="0"/>
              </a:spcBef>
              <a:spcAft>
                <a:spcPts val="600"/>
              </a:spcAft>
              <a:buClr>
                <a:schemeClr val="accent1"/>
              </a:buClr>
              <a:buNone/>
            </a:pPr>
            <a:endParaRPr lang="en-US" sz="1400" b="1" u="sng" dirty="0">
              <a:solidFill>
                <a:srgbClr val="FFFFFF"/>
              </a:solidFill>
            </a:endParaRPr>
          </a:p>
          <a:p>
            <a:pPr marL="0" lvl="0" indent="0" algn="just" defTabSz="914400">
              <a:lnSpc>
                <a:spcPct val="90000"/>
              </a:lnSpc>
              <a:spcBef>
                <a:spcPts val="0"/>
              </a:spcBef>
              <a:spcAft>
                <a:spcPts val="600"/>
              </a:spcAft>
              <a:buClr>
                <a:schemeClr val="accent1"/>
              </a:buClr>
              <a:buNone/>
            </a:pPr>
            <a:r>
              <a:rPr lang="en-US" sz="1400" dirty="0">
                <a:solidFill>
                  <a:srgbClr val="FFFFFF"/>
                </a:solidFill>
              </a:rPr>
              <a:t>We created detailed visualizations to show the top-rated apps within various popular genres, such as Games, Shopping, and Social Networking. By generating donut charts for each genre, we could highlight the top 10 highly-rated apps and their share within their respective categories. This analysis offers a clearer view of which apps stand out in terms of user ratings within each popular genre, helping developers and businesses identify which types of apps resonate most with users and which areas may offer growth opportunities.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cxnSp>
        <p:nvCxnSpPr>
          <p:cNvPr id="219" name="Straight Connector 218">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rgbClr val="5B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Google Shape;212;p34"/>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a:solidFill>
                  <a:srgbClr val="FFFFFF"/>
                </a:solidFill>
              </a:rPr>
              <a:t>Insights:</a:t>
            </a:r>
          </a:p>
        </p:txBody>
      </p:sp>
      <p:pic>
        <p:nvPicPr>
          <p:cNvPr id="214" name="Google Shape;214;p34" descr="A diagram of different colors&#10;&#10;Description automatically generated with medium confidence"/>
          <p:cNvPicPr preferRelativeResize="0"/>
          <p:nvPr/>
        </p:nvPicPr>
        <p:blipFill>
          <a:blip r:embed="rId3"/>
          <a:srcRect r="2910" b="2"/>
          <a:stretch/>
        </p:blipFill>
        <p:spPr>
          <a:xfrm>
            <a:off x="245660" y="241299"/>
            <a:ext cx="5293729" cy="3080544"/>
          </a:xfrm>
          <a:prstGeom prst="rect">
            <a:avLst/>
          </a:prstGeom>
          <a:noFill/>
        </p:spPr>
      </p:pic>
      <p:sp>
        <p:nvSpPr>
          <p:cNvPr id="223" name="Rectangle 22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Google Shape;213;p34"/>
          <p:cNvSpPr txBox="1"/>
          <p:nvPr/>
        </p:nvSpPr>
        <p:spPr>
          <a:xfrm>
            <a:off x="5686922" y="408373"/>
            <a:ext cx="3063885" cy="4385838"/>
          </a:xfrm>
          <a:prstGeom prst="rect">
            <a:avLst/>
          </a:prstGeom>
        </p:spPr>
        <p:txBody>
          <a:bodyPr spcFirstLastPara="1" vert="horz" lIns="45720" tIns="45720" rIns="45720" bIns="45720" rtlCol="0" anchor="ctr" anchorCtr="0">
            <a:normAutofit fontScale="85000" lnSpcReduction="10000"/>
          </a:bodyPr>
          <a:lstStyle/>
          <a:p>
            <a:pPr marL="0" lvl="0" indent="0" defTabSz="914400">
              <a:lnSpc>
                <a:spcPct val="90000"/>
              </a:lnSpc>
              <a:spcBef>
                <a:spcPts val="0"/>
              </a:spcBef>
              <a:spcAft>
                <a:spcPts val="600"/>
              </a:spcAft>
              <a:buClr>
                <a:schemeClr val="accent1"/>
              </a:buClr>
              <a:buNone/>
            </a:pPr>
            <a:r>
              <a:rPr lang="en-US" b="1" u="sng" dirty="0">
                <a:solidFill>
                  <a:srgbClr val="FFFFFF"/>
                </a:solidFill>
              </a:rPr>
              <a:t>Find Most High rating apps in all Genres:</a:t>
            </a:r>
          </a:p>
          <a:p>
            <a:pPr marL="0" lvl="0" indent="0" defTabSz="914400">
              <a:lnSpc>
                <a:spcPct val="90000"/>
              </a:lnSpc>
              <a:spcBef>
                <a:spcPts val="0"/>
              </a:spcBef>
              <a:spcAft>
                <a:spcPts val="600"/>
              </a:spcAft>
              <a:buClr>
                <a:schemeClr val="accent1"/>
              </a:buClr>
              <a:buNone/>
            </a:pPr>
            <a:endParaRPr lang="en-US" b="1" u="sng" dirty="0">
              <a:solidFill>
                <a:srgbClr val="FFFFFF"/>
              </a:solidFill>
            </a:endParaRPr>
          </a:p>
          <a:p>
            <a:pPr marL="0" lvl="0" indent="0" algn="just" defTabSz="914400">
              <a:lnSpc>
                <a:spcPct val="90000"/>
              </a:lnSpc>
              <a:spcBef>
                <a:spcPts val="0"/>
              </a:spcBef>
              <a:spcAft>
                <a:spcPts val="600"/>
              </a:spcAft>
              <a:buClr>
                <a:schemeClr val="accent1"/>
              </a:buClr>
              <a:buNone/>
            </a:pPr>
            <a:r>
              <a:rPr lang="en-IN" dirty="0">
                <a:solidFill>
                  <a:schemeClr val="bg1"/>
                </a:solidFill>
              </a:rPr>
              <a:t>Our analysis identified the top highly-rated apps within popular genres, represented by donut charts for categories like Games, Shopping, Social Networking, and Music. Notable high-rating apps include “Plants vs. Zombies” in Games, “Pinterest” in Social Networking, and “Spotify Music” in Music. These charts illustrate which apps within each genre resonate most with users, showcasing standout titles that have successfully captured user engagement and high ratings. This insight helps developers and marketers focus on what drives user satisfaction in different categories, offering valuable benchmarks for app development and marketing strategies.</a:t>
            </a:r>
            <a:endParaRPr 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cxnSp>
        <p:nvCxnSpPr>
          <p:cNvPr id="226" name="Straight Connector 225">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rgbClr val="465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Google Shape;219;p35"/>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a:solidFill>
                  <a:srgbClr val="FFFFFF"/>
                </a:solidFill>
              </a:rPr>
              <a:t>Insights:</a:t>
            </a:r>
          </a:p>
        </p:txBody>
      </p:sp>
      <p:pic>
        <p:nvPicPr>
          <p:cNvPr id="221" name="Google Shape;221;p35" descr="A group of colorful circles&#10;&#10;Description automatically generated"/>
          <p:cNvPicPr preferRelativeResize="0"/>
          <p:nvPr/>
        </p:nvPicPr>
        <p:blipFill>
          <a:blip r:embed="rId3"/>
          <a:srcRect l="10543" r="4393" b="-2"/>
          <a:stretch/>
        </p:blipFill>
        <p:spPr>
          <a:xfrm>
            <a:off x="245660" y="241299"/>
            <a:ext cx="5293729" cy="3080544"/>
          </a:xfrm>
          <a:prstGeom prst="rect">
            <a:avLst/>
          </a:prstGeom>
          <a:noFill/>
        </p:spPr>
      </p:pic>
      <p:sp>
        <p:nvSpPr>
          <p:cNvPr id="230" name="Rectangle 22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Google Shape;220;p35"/>
          <p:cNvSpPr txBox="1"/>
          <p:nvPr/>
        </p:nvSpPr>
        <p:spPr>
          <a:xfrm>
            <a:off x="5686922" y="372862"/>
            <a:ext cx="3137481" cy="4421349"/>
          </a:xfrm>
          <a:prstGeom prst="rect">
            <a:avLst/>
          </a:prstGeom>
        </p:spPr>
        <p:txBody>
          <a:bodyPr spcFirstLastPara="1" vert="horz" lIns="45720" tIns="45720" rIns="45720" bIns="45720" rtlCol="0" anchor="ctr" anchorCtr="0">
            <a:normAutofit/>
          </a:bodyPr>
          <a:lstStyle/>
          <a:p>
            <a:pPr marL="0" lvl="0" indent="0" algn="just" defTabSz="914400">
              <a:lnSpc>
                <a:spcPct val="90000"/>
              </a:lnSpc>
              <a:spcBef>
                <a:spcPts val="0"/>
              </a:spcBef>
              <a:spcAft>
                <a:spcPts val="600"/>
              </a:spcAft>
              <a:buClr>
                <a:schemeClr val="accent1"/>
              </a:buClr>
              <a:buNone/>
            </a:pPr>
            <a:r>
              <a:rPr lang="en-US" sz="1400" b="1" u="sng" dirty="0">
                <a:solidFill>
                  <a:srgbClr val="FFFFFF"/>
                </a:solidFill>
              </a:rPr>
              <a:t>Find Most High rating apps in all Genres:</a:t>
            </a:r>
          </a:p>
          <a:p>
            <a:pPr marL="0" lvl="0" indent="0" algn="just" defTabSz="914400">
              <a:lnSpc>
                <a:spcPct val="90000"/>
              </a:lnSpc>
              <a:spcBef>
                <a:spcPts val="0"/>
              </a:spcBef>
              <a:spcAft>
                <a:spcPts val="600"/>
              </a:spcAft>
              <a:buClr>
                <a:schemeClr val="accent1"/>
              </a:buClr>
              <a:buNone/>
            </a:pPr>
            <a:r>
              <a:rPr lang="en-US" sz="1400" dirty="0">
                <a:solidFill>
                  <a:srgbClr val="FFFFFF"/>
                </a:solidFill>
              </a:rPr>
              <a:t>Our analysis showcased the top highly-rated apps across various genres, such as Food &amp; Drink, Photo &amp; Video, Sports, and Finance. The donut charts for each genre highlighted standout apps like "Fit Men Cook" in Food &amp; Drink, "Google Photos" in Photo &amp; Video, and "Venmo" in Finance. These visualizations revealed which apps have achieved high user ratings within their categories, indicating strong user approval and engagement. This insight is useful for understanding which types of apps resonate most with users, helping developers and marketers prioritize features and strategies that align with user preferences in different app categories.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cxnSp>
        <p:nvCxnSpPr>
          <p:cNvPr id="239" name="Straight Connector 238">
            <a:extLst>
              <a:ext uri="{FF2B5EF4-FFF2-40B4-BE49-F238E27FC236}">
                <a16:creationId xmlns:a16="http://schemas.microsoft.com/office/drawing/2014/main" id="{0052AFA8-8863-4BAA-808D-C716FDCF3A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1BFFEF50-F62B-4A59-B82B-698063A05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Google Shape;226;p36"/>
          <p:cNvSpPr txBox="1">
            <a:spLocks noGrp="1"/>
          </p:cNvSpPr>
          <p:nvPr>
            <p:ph type="title"/>
          </p:nvPr>
        </p:nvSpPr>
        <p:spPr>
          <a:xfrm>
            <a:off x="768096" y="438912"/>
            <a:ext cx="2834314"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dirty="0">
                <a:solidFill>
                  <a:srgbClr val="FFFFFF"/>
                </a:solidFill>
              </a:rPr>
              <a:t>CODE:</a:t>
            </a:r>
          </a:p>
        </p:txBody>
      </p:sp>
      <p:cxnSp>
        <p:nvCxnSpPr>
          <p:cNvPr id="241" name="Straight Connector 240">
            <a:extLst>
              <a:ext uri="{FF2B5EF4-FFF2-40B4-BE49-F238E27FC236}">
                <a16:creationId xmlns:a16="http://schemas.microsoft.com/office/drawing/2014/main" id="{292DDE2F-7DF3-4271-BED6-7504CAD2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7" name="Google Shape;227;p36"/>
          <p:cNvSpPr txBox="1"/>
          <p:nvPr/>
        </p:nvSpPr>
        <p:spPr>
          <a:xfrm>
            <a:off x="768096" y="1714500"/>
            <a:ext cx="2843784" cy="2948940"/>
          </a:xfrm>
          <a:prstGeom prst="rect">
            <a:avLst/>
          </a:prstGeom>
        </p:spPr>
        <p:txBody>
          <a:bodyPr spcFirstLastPara="1" vert="horz" lIns="45720" tIns="45720" rIns="45720" bIns="45720" rtlCol="0" anchorCtr="0">
            <a:normAutofit/>
          </a:bodyPr>
          <a:lstStyle/>
          <a:p>
            <a:pPr marL="0" lvl="0" indent="0" defTabSz="914400">
              <a:lnSpc>
                <a:spcPct val="90000"/>
              </a:lnSpc>
              <a:spcBef>
                <a:spcPts val="0"/>
              </a:spcBef>
              <a:spcAft>
                <a:spcPts val="600"/>
              </a:spcAft>
              <a:buClr>
                <a:schemeClr val="accent1"/>
              </a:buClr>
              <a:buNone/>
            </a:pPr>
            <a:endParaRPr lang="en-US" dirty="0">
              <a:solidFill>
                <a:srgbClr val="FFFFFF"/>
              </a:solidFill>
            </a:endParaRPr>
          </a:p>
          <a:p>
            <a:pPr marL="0" lvl="0" indent="0" defTabSz="914400">
              <a:lnSpc>
                <a:spcPct val="90000"/>
              </a:lnSpc>
              <a:spcBef>
                <a:spcPts val="0"/>
              </a:spcBef>
              <a:spcAft>
                <a:spcPts val="600"/>
              </a:spcAft>
              <a:buClr>
                <a:schemeClr val="accent1"/>
              </a:buClr>
              <a:buNone/>
            </a:pPr>
            <a:endParaRPr lang="en-US" dirty="0">
              <a:solidFill>
                <a:srgbClr val="FFFFFF"/>
              </a:solidFill>
            </a:endParaRPr>
          </a:p>
          <a:p>
            <a:pPr marL="0" lvl="0" indent="0" defTabSz="914400">
              <a:lnSpc>
                <a:spcPct val="90000"/>
              </a:lnSpc>
              <a:spcBef>
                <a:spcPts val="0"/>
              </a:spcBef>
              <a:spcAft>
                <a:spcPts val="600"/>
              </a:spcAft>
              <a:buClr>
                <a:schemeClr val="accent1"/>
              </a:buClr>
              <a:buNone/>
            </a:pPr>
            <a:endParaRPr lang="en-US" dirty="0">
              <a:solidFill>
                <a:srgbClr val="FFFFFF"/>
              </a:solidFill>
            </a:endParaRPr>
          </a:p>
          <a:p>
            <a:pPr marL="0" lvl="0" indent="0" defTabSz="914400">
              <a:lnSpc>
                <a:spcPct val="90000"/>
              </a:lnSpc>
              <a:spcBef>
                <a:spcPts val="0"/>
              </a:spcBef>
              <a:spcAft>
                <a:spcPts val="600"/>
              </a:spcAft>
              <a:buClr>
                <a:schemeClr val="accent1"/>
              </a:buClr>
              <a:buNone/>
            </a:pPr>
            <a:endParaRPr lang="en-US" dirty="0">
              <a:solidFill>
                <a:srgbClr val="FFFFFF"/>
              </a:solidFill>
            </a:endParaRPr>
          </a:p>
          <a:p>
            <a:pPr marL="0" lvl="0" indent="0" defTabSz="914400">
              <a:lnSpc>
                <a:spcPct val="90000"/>
              </a:lnSpc>
              <a:spcBef>
                <a:spcPts val="0"/>
              </a:spcBef>
              <a:spcAft>
                <a:spcPts val="600"/>
              </a:spcAft>
              <a:buClr>
                <a:schemeClr val="accent1"/>
              </a:buClr>
              <a:buNone/>
            </a:pPr>
            <a:endParaRPr lang="en-US" dirty="0">
              <a:solidFill>
                <a:srgbClr val="FFFFFF"/>
              </a:solidFill>
            </a:endParaRPr>
          </a:p>
          <a:p>
            <a:pPr marL="0" lvl="0" indent="0" defTabSz="914400">
              <a:lnSpc>
                <a:spcPct val="90000"/>
              </a:lnSpc>
              <a:spcBef>
                <a:spcPts val="0"/>
              </a:spcBef>
              <a:spcAft>
                <a:spcPts val="600"/>
              </a:spcAft>
              <a:buClr>
                <a:schemeClr val="accent1"/>
              </a:buClr>
              <a:buNone/>
            </a:pPr>
            <a:endParaRPr lang="en-US" dirty="0">
              <a:solidFill>
                <a:srgbClr val="FFFFFF"/>
              </a:solidFill>
            </a:endParaRPr>
          </a:p>
          <a:p>
            <a:pPr marL="0" lvl="0" indent="0" defTabSz="914400">
              <a:lnSpc>
                <a:spcPct val="90000"/>
              </a:lnSpc>
              <a:spcBef>
                <a:spcPts val="0"/>
              </a:spcBef>
              <a:spcAft>
                <a:spcPts val="600"/>
              </a:spcAft>
              <a:buClr>
                <a:schemeClr val="accent1"/>
              </a:buClr>
              <a:buNone/>
            </a:pPr>
            <a:endParaRPr lang="en-US" dirty="0">
              <a:solidFill>
                <a:srgbClr val="FFFFFF"/>
              </a:solidFill>
            </a:endParaRPr>
          </a:p>
        </p:txBody>
      </p:sp>
      <p:pic>
        <p:nvPicPr>
          <p:cNvPr id="228" name="Google Shape;228;p36" descr="A screenshot of a computer screen&#10;&#10;Description automatically generated"/>
          <p:cNvPicPr preferRelativeResize="0"/>
          <p:nvPr/>
        </p:nvPicPr>
        <p:blipFill>
          <a:blip r:embed="rId3"/>
          <a:stretch>
            <a:fillRect/>
          </a:stretch>
        </p:blipFill>
        <p:spPr>
          <a:xfrm>
            <a:off x="4572000" y="920115"/>
            <a:ext cx="4091940" cy="330327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cxnSp>
        <p:nvCxnSpPr>
          <p:cNvPr id="240" name="Straight Connector 239">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7"/>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dirty="0">
                <a:solidFill>
                  <a:srgbClr val="FFFFFF"/>
                </a:solidFill>
              </a:rPr>
              <a:t>Insights:</a:t>
            </a:r>
          </a:p>
        </p:txBody>
      </p:sp>
      <p:pic>
        <p:nvPicPr>
          <p:cNvPr id="235" name="Google Shape;235;p37" descr="A screenshot of a computer&#10;&#10;Description automatically generated"/>
          <p:cNvPicPr preferRelativeResize="0"/>
          <p:nvPr/>
        </p:nvPicPr>
        <p:blipFill rotWithShape="1">
          <a:blip r:embed="rId3"/>
          <a:srcRect l="380" r="382" b="2"/>
          <a:stretch/>
        </p:blipFill>
        <p:spPr>
          <a:xfrm>
            <a:off x="245660" y="241299"/>
            <a:ext cx="5293729" cy="3080544"/>
          </a:xfrm>
          <a:prstGeom prst="rect">
            <a:avLst/>
          </a:prstGeom>
          <a:noFill/>
        </p:spPr>
      </p:pic>
      <p:sp>
        <p:nvSpPr>
          <p:cNvPr id="244" name="Rectangle 24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Google Shape;234;p37"/>
          <p:cNvSpPr txBox="1"/>
          <p:nvPr/>
        </p:nvSpPr>
        <p:spPr>
          <a:xfrm>
            <a:off x="5686922" y="310718"/>
            <a:ext cx="3211417" cy="4591481"/>
          </a:xfrm>
          <a:prstGeom prst="rect">
            <a:avLst/>
          </a:prstGeom>
        </p:spPr>
        <p:txBody>
          <a:bodyPr spcFirstLastPara="1" vert="horz" lIns="45720" tIns="45720" rIns="45720" bIns="45720" rtlCol="0" anchor="ctr" anchorCtr="0">
            <a:normAutofit fontScale="85000" lnSpcReduction="10000"/>
          </a:bodyPr>
          <a:lstStyle/>
          <a:p>
            <a:pPr marL="0" lvl="0" indent="0" algn="just" defTabSz="914400">
              <a:lnSpc>
                <a:spcPct val="90000"/>
              </a:lnSpc>
              <a:spcBef>
                <a:spcPts val="0"/>
              </a:spcBef>
              <a:spcAft>
                <a:spcPts val="600"/>
              </a:spcAft>
              <a:buClr>
                <a:schemeClr val="accent1"/>
              </a:buClr>
              <a:buNone/>
            </a:pPr>
            <a:r>
              <a:rPr lang="en-US" b="1" u="sng" dirty="0">
                <a:solidFill>
                  <a:schemeClr val="bg1"/>
                </a:solidFill>
              </a:rPr>
              <a:t>Find Most High rating Free apps in all Genres:</a:t>
            </a:r>
          </a:p>
          <a:p>
            <a:pPr algn="just"/>
            <a:endParaRPr lang="en-IN" dirty="0">
              <a:solidFill>
                <a:schemeClr val="bg1"/>
              </a:solidFill>
            </a:endParaRPr>
          </a:p>
          <a:p>
            <a:pPr algn="just"/>
            <a:r>
              <a:rPr lang="en-IN" dirty="0">
                <a:solidFill>
                  <a:schemeClr val="bg1"/>
                </a:solidFill>
              </a:rPr>
              <a:t>Our analysis identified the highest-rated free apps across different genres. In the Games category, apps like “</a:t>
            </a:r>
            <a:r>
              <a:rPr lang="en-IN" dirty="0" err="1">
                <a:solidFill>
                  <a:schemeClr val="bg1"/>
                </a:solidFill>
              </a:rPr>
              <a:t>Pictoword</a:t>
            </a:r>
            <a:r>
              <a:rPr lang="en-IN" dirty="0">
                <a:solidFill>
                  <a:schemeClr val="bg1"/>
                </a:solidFill>
              </a:rPr>
              <a:t>” and “Geometry Dash Lite” stood out, showcasing strong user approval. In Shopping, “ASOS” and “</a:t>
            </a:r>
            <a:r>
              <a:rPr lang="en-IN" dirty="0" err="1">
                <a:solidFill>
                  <a:schemeClr val="bg1"/>
                </a:solidFill>
              </a:rPr>
              <a:t>Ebates</a:t>
            </a:r>
            <a:r>
              <a:rPr lang="en-IN" dirty="0">
                <a:solidFill>
                  <a:schemeClr val="bg1"/>
                </a:solidFill>
              </a:rPr>
              <a:t>” led the way, indicating their popularity and positive reception. For Social Networking, “Pinterest” and “We Heart It” were highlighted, while in Music, apps such as “Amazon Music” and “Spotify Music” were top-rated by users. These insights help pinpoint which free apps are resonating most with users in each genre, providing valuable benchmarks for developers looking to understand successful features and strategies in their respective categories.</a:t>
            </a:r>
          </a:p>
          <a:p>
            <a:pPr marL="0" lvl="0" indent="0" algn="just" defTabSz="914400">
              <a:lnSpc>
                <a:spcPct val="90000"/>
              </a:lnSpc>
              <a:spcBef>
                <a:spcPts val="0"/>
              </a:spcBef>
              <a:spcAft>
                <a:spcPts val="600"/>
              </a:spcAft>
              <a:buClr>
                <a:schemeClr val="accent1"/>
              </a:buClr>
              <a:buNone/>
            </a:pPr>
            <a:endParaRPr lang="en-US"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cxnSp>
        <p:nvCxnSpPr>
          <p:cNvPr id="247" name="Straight Connector 246">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9" name="Rectangle 24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rgbClr val="7D7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8"/>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dirty="0">
                <a:solidFill>
                  <a:srgbClr val="FFFFFF"/>
                </a:solidFill>
              </a:rPr>
              <a:t>Insights:</a:t>
            </a:r>
          </a:p>
        </p:txBody>
      </p:sp>
      <p:pic>
        <p:nvPicPr>
          <p:cNvPr id="242" name="Google Shape;242;p38" descr="A screenshot of a computer screen&#10;&#10;Description automatically generated"/>
          <p:cNvPicPr preferRelativeResize="0"/>
          <p:nvPr/>
        </p:nvPicPr>
        <p:blipFill>
          <a:blip r:embed="rId3"/>
          <a:srcRect r="329" b="-2"/>
          <a:stretch/>
        </p:blipFill>
        <p:spPr>
          <a:xfrm>
            <a:off x="245660" y="241299"/>
            <a:ext cx="5293729" cy="3080544"/>
          </a:xfrm>
          <a:prstGeom prst="rect">
            <a:avLst/>
          </a:prstGeom>
          <a:noFill/>
        </p:spPr>
      </p:pic>
      <p:sp>
        <p:nvSpPr>
          <p:cNvPr id="253" name="Rectangle 25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38"/>
          <p:cNvSpPr txBox="1"/>
          <p:nvPr/>
        </p:nvSpPr>
        <p:spPr>
          <a:xfrm>
            <a:off x="5664674" y="390617"/>
            <a:ext cx="3150852" cy="4403594"/>
          </a:xfrm>
          <a:prstGeom prst="rect">
            <a:avLst/>
          </a:prstGeom>
        </p:spPr>
        <p:txBody>
          <a:bodyPr spcFirstLastPara="1" vert="horz" lIns="45720" tIns="45720" rIns="45720" bIns="45720" rtlCol="0" anchor="ctr" anchorCtr="0">
            <a:noAutofit/>
          </a:bodyPr>
          <a:lstStyle/>
          <a:p>
            <a:pPr marL="0" lvl="0" indent="0" algn="just" defTabSz="914400">
              <a:lnSpc>
                <a:spcPct val="90000"/>
              </a:lnSpc>
              <a:spcBef>
                <a:spcPts val="0"/>
              </a:spcBef>
              <a:spcAft>
                <a:spcPts val="600"/>
              </a:spcAft>
              <a:buClr>
                <a:schemeClr val="accent1"/>
              </a:buClr>
              <a:buNone/>
            </a:pPr>
            <a:r>
              <a:rPr lang="en-US" sz="1400" b="1" u="sng" dirty="0">
                <a:solidFill>
                  <a:srgbClr val="FFFFFF"/>
                </a:solidFill>
              </a:rPr>
              <a:t>Find Most High rating Free apps in all Genres:</a:t>
            </a:r>
          </a:p>
          <a:p>
            <a:pPr marL="0" lvl="0" indent="0" algn="just" defTabSz="914400">
              <a:lnSpc>
                <a:spcPct val="90000"/>
              </a:lnSpc>
              <a:spcBef>
                <a:spcPts val="0"/>
              </a:spcBef>
              <a:spcAft>
                <a:spcPts val="600"/>
              </a:spcAft>
              <a:buClr>
                <a:schemeClr val="accent1"/>
              </a:buClr>
              <a:buNone/>
            </a:pPr>
            <a:r>
              <a:rPr lang="en-US" sz="1400" dirty="0">
                <a:solidFill>
                  <a:srgbClr val="FFFFFF"/>
                </a:solidFill>
              </a:rPr>
              <a:t>Our analysis of highly-rated free apps across different genres revealed standout performers. In the Food &amp; Drink category, apps like “DoorDash” and “Starbucks” led the way with strong user ratings. For Photo &amp; Video, “Tiller - Music Video &amp; Film Maker” and “Google Photos” were top-rated, indicating their popularity. In Sports, “365Scores” and “Bleacher Report” were user favorites, while in Finance, “Capital One Mobile” and “Chase Mobile” ranked highly. These insights help identify which free apps in various genres resonate best with users, offering valuable guidance for developers and marketers aiming to understand user preferences and enhance their offerings.</a:t>
            </a:r>
          </a:p>
          <a:p>
            <a:pPr marL="0" lvl="0" indent="0" algn="just" defTabSz="914400">
              <a:lnSpc>
                <a:spcPct val="90000"/>
              </a:lnSpc>
              <a:spcBef>
                <a:spcPts val="0"/>
              </a:spcBef>
              <a:spcAft>
                <a:spcPts val="600"/>
              </a:spcAft>
              <a:buClr>
                <a:schemeClr val="accent1"/>
              </a:buClr>
              <a:buNone/>
            </a:pPr>
            <a:endParaRPr lang="en-US" sz="1400" dirty="0">
              <a:solidFill>
                <a:srgbClr val="FFFFFF"/>
              </a:solidFill>
            </a:endParaRPr>
          </a:p>
          <a:p>
            <a:pPr marL="0" lvl="0" indent="0" algn="just" defTabSz="914400">
              <a:lnSpc>
                <a:spcPct val="90000"/>
              </a:lnSpc>
              <a:spcBef>
                <a:spcPts val="0"/>
              </a:spcBef>
              <a:spcAft>
                <a:spcPts val="600"/>
              </a:spcAft>
              <a:buClr>
                <a:schemeClr val="accent1"/>
              </a:buClr>
              <a:buNone/>
            </a:pPr>
            <a:endParaRPr lang="en-US" sz="1400" dirty="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cxnSp>
        <p:nvCxnSpPr>
          <p:cNvPr id="260" name="Straight Connector 259">
            <a:extLst>
              <a:ext uri="{FF2B5EF4-FFF2-40B4-BE49-F238E27FC236}">
                <a16:creationId xmlns:a16="http://schemas.microsoft.com/office/drawing/2014/main" id="{0052AFA8-8863-4BAA-808D-C716FDCF3A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DFD4DB23-D715-436B-AF48-2462EB568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199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Google Shape;247;p39"/>
          <p:cNvSpPr txBox="1">
            <a:spLocks noGrp="1"/>
          </p:cNvSpPr>
          <p:nvPr>
            <p:ph type="title"/>
          </p:nvPr>
        </p:nvSpPr>
        <p:spPr>
          <a:xfrm>
            <a:off x="768096" y="344487"/>
            <a:ext cx="3291840" cy="131216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300" spc="100" dirty="0"/>
              <a:t>CODE:</a:t>
            </a:r>
          </a:p>
        </p:txBody>
      </p:sp>
      <p:cxnSp>
        <p:nvCxnSpPr>
          <p:cNvPr id="262" name="Straight Connector 261">
            <a:extLst>
              <a:ext uri="{FF2B5EF4-FFF2-40B4-BE49-F238E27FC236}">
                <a16:creationId xmlns:a16="http://schemas.microsoft.com/office/drawing/2014/main" id="{21CD82D9-7F92-43A7-A291-8AFA69FBE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8" name="Google Shape;248;p39"/>
          <p:cNvSpPr txBox="1"/>
          <p:nvPr/>
        </p:nvSpPr>
        <p:spPr>
          <a:xfrm>
            <a:off x="768096" y="1714500"/>
            <a:ext cx="3291840" cy="2948940"/>
          </a:xfrm>
          <a:prstGeom prst="rect">
            <a:avLst/>
          </a:prstGeom>
        </p:spPr>
        <p:txBody>
          <a:bodyPr spcFirstLastPara="1" vert="horz" lIns="45720" tIns="45720" rIns="45720" bIns="45720" rtlCol="0" anchorCtr="0">
            <a:normAutofit/>
          </a:bodyPr>
          <a:lstStyle/>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endParaRPr lang="en-US" sz="1400" dirty="0"/>
          </a:p>
        </p:txBody>
      </p:sp>
      <p:pic>
        <p:nvPicPr>
          <p:cNvPr id="249" name="Google Shape;249;p39" descr="A screen shot of a computer&#10;&#10;Description automatically generated"/>
          <p:cNvPicPr preferRelativeResize="0"/>
          <p:nvPr/>
        </p:nvPicPr>
        <p:blipFill>
          <a:blip r:embed="rId3"/>
          <a:stretch>
            <a:fillRect/>
          </a:stretch>
        </p:blipFill>
        <p:spPr>
          <a:xfrm>
            <a:off x="4768593" y="429322"/>
            <a:ext cx="4208139" cy="4454912"/>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cxnSp>
        <p:nvCxnSpPr>
          <p:cNvPr id="261" name="Straight Connector 260">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254;p40"/>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a:solidFill>
                  <a:srgbClr val="FFFFFF"/>
                </a:solidFill>
              </a:rPr>
              <a:t>Insights:</a:t>
            </a:r>
          </a:p>
        </p:txBody>
      </p:sp>
      <p:pic>
        <p:nvPicPr>
          <p:cNvPr id="256" name="Google Shape;256;p40" descr="A screenshot of a screenshot of a computer&#10;&#10;Description automatically generated"/>
          <p:cNvPicPr preferRelativeResize="0"/>
          <p:nvPr/>
        </p:nvPicPr>
        <p:blipFill rotWithShape="1">
          <a:blip r:embed="rId3"/>
          <a:srcRect r="2481" b="2"/>
          <a:stretch/>
        </p:blipFill>
        <p:spPr>
          <a:xfrm>
            <a:off x="245660" y="241299"/>
            <a:ext cx="5293729" cy="3080544"/>
          </a:xfrm>
          <a:prstGeom prst="rect">
            <a:avLst/>
          </a:prstGeom>
          <a:noFill/>
        </p:spPr>
      </p:pic>
      <p:sp>
        <p:nvSpPr>
          <p:cNvPr id="265" name="Rectangle 26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40"/>
          <p:cNvSpPr txBox="1"/>
          <p:nvPr/>
        </p:nvSpPr>
        <p:spPr>
          <a:xfrm>
            <a:off x="5686922" y="399495"/>
            <a:ext cx="3137481" cy="4394716"/>
          </a:xfrm>
          <a:prstGeom prst="rect">
            <a:avLst/>
          </a:prstGeom>
        </p:spPr>
        <p:txBody>
          <a:bodyPr spcFirstLastPara="1" vert="horz" lIns="45720" tIns="45720" rIns="45720" bIns="45720" rtlCol="0" anchor="ctr" anchorCtr="0">
            <a:normAutofit/>
          </a:bodyPr>
          <a:lstStyle/>
          <a:p>
            <a:pPr marL="0" lvl="0" indent="0" algn="just" defTabSz="914400">
              <a:lnSpc>
                <a:spcPct val="90000"/>
              </a:lnSpc>
              <a:spcBef>
                <a:spcPts val="0"/>
              </a:spcBef>
              <a:spcAft>
                <a:spcPts val="600"/>
              </a:spcAft>
              <a:buClr>
                <a:schemeClr val="accent1"/>
              </a:buClr>
              <a:buNone/>
            </a:pPr>
            <a:r>
              <a:rPr lang="en-US" sz="1100" b="1" u="sng" dirty="0">
                <a:solidFill>
                  <a:srgbClr val="FFFFFF"/>
                </a:solidFill>
              </a:rPr>
              <a:t>Find Most High rating Free apps in all Genres:</a:t>
            </a:r>
          </a:p>
          <a:p>
            <a:pPr marL="0" lvl="0" indent="0" algn="just" defTabSz="914400">
              <a:lnSpc>
                <a:spcPct val="90000"/>
              </a:lnSpc>
              <a:spcBef>
                <a:spcPts val="0"/>
              </a:spcBef>
              <a:spcAft>
                <a:spcPts val="600"/>
              </a:spcAft>
              <a:buClr>
                <a:schemeClr val="accent1"/>
              </a:buClr>
              <a:buNone/>
            </a:pPr>
            <a:r>
              <a:rPr lang="en-US" sz="1100" dirty="0">
                <a:solidFill>
                  <a:srgbClr val="FFFFFF"/>
                </a:solidFill>
              </a:rPr>
              <a:t>Our analysis of the top-rated paid apps across various genres highlighted key performers. In Games, titles like “The Room,” “Plants vs. Zombies HD,” and “Infinity Blade” were highly rated by users, reflecting their strong engagement and popularity. The Shopping genre was led by “The Christmas List,” showcasing a niche yet highly appreciated app. In Social Networking, apps like “feather for Twitter” and “</a:t>
            </a:r>
            <a:r>
              <a:rPr lang="en-US" sz="1100" dirty="0" err="1">
                <a:solidFill>
                  <a:srgbClr val="FFFFFF"/>
                </a:solidFill>
              </a:rPr>
              <a:t>Vello</a:t>
            </a:r>
            <a:r>
              <a:rPr lang="en-US" sz="1100" dirty="0">
                <a:solidFill>
                  <a:srgbClr val="FFFFFF"/>
                </a:solidFill>
              </a:rPr>
              <a:t>” stood out, while in Music, “AUM - Audio Mixer” and “Model 15” were among the top-rated. These insights provide a clearer understanding of which paid apps resonate well with users in different categories, helping developers and marketers focus on successful elements that drive high user satisfaction and engagement.</a:t>
            </a:r>
            <a:endParaRPr lang="en-US" sz="1100" b="1" u="sng"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
        <p:cNvGrpSpPr/>
        <p:nvPr/>
      </p:nvGrpSpPr>
      <p:grpSpPr>
        <a:xfrm>
          <a:off x="0" y="0"/>
          <a:ext cx="0" cy="0"/>
          <a:chOff x="0" y="0"/>
          <a:chExt cx="0" cy="0"/>
        </a:xfrm>
      </p:grpSpPr>
      <p:pic>
        <p:nvPicPr>
          <p:cNvPr id="73" name="Picture 72" descr="Person watching empty phone">
            <a:extLst>
              <a:ext uri="{FF2B5EF4-FFF2-40B4-BE49-F238E27FC236}">
                <a16:creationId xmlns:a16="http://schemas.microsoft.com/office/drawing/2014/main" id="{7D32DFD7-1016-56C2-0E9B-F7A642A3908E}"/>
              </a:ext>
            </a:extLst>
          </p:cNvPr>
          <p:cNvPicPr>
            <a:picLocks noChangeAspect="1"/>
          </p:cNvPicPr>
          <p:nvPr/>
        </p:nvPicPr>
        <p:blipFill>
          <a:blip r:embed="rId3">
            <a:alphaModFix amt="25000"/>
          </a:blip>
          <a:srcRect t="15464" b="266"/>
          <a:stretch/>
        </p:blipFill>
        <p:spPr>
          <a:xfrm>
            <a:off x="20" y="10"/>
            <a:ext cx="9143980" cy="5143490"/>
          </a:xfrm>
          <a:prstGeom prst="rect">
            <a:avLst/>
          </a:prstGeom>
        </p:spPr>
      </p:pic>
      <p:sp>
        <p:nvSpPr>
          <p:cNvPr id="70" name="Google Shape;70;p15"/>
          <p:cNvSpPr txBox="1">
            <a:spLocks noGrp="1"/>
          </p:cNvSpPr>
          <p:nvPr>
            <p:ph type="title"/>
          </p:nvPr>
        </p:nvSpPr>
        <p:spPr>
          <a:xfrm>
            <a:off x="768096" y="438912"/>
            <a:ext cx="7290054"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dirty="0">
                <a:solidFill>
                  <a:srgbClr val="FFFFFF"/>
                </a:solidFill>
              </a:rPr>
              <a:t>Introduction</a:t>
            </a:r>
          </a:p>
        </p:txBody>
      </p:sp>
      <p:sp>
        <p:nvSpPr>
          <p:cNvPr id="71" name="Google Shape;71;p15"/>
          <p:cNvSpPr txBox="1"/>
          <p:nvPr/>
        </p:nvSpPr>
        <p:spPr>
          <a:xfrm>
            <a:off x="435005" y="1438183"/>
            <a:ext cx="8531441" cy="3639844"/>
          </a:xfrm>
          <a:prstGeom prst="rect">
            <a:avLst/>
          </a:prstGeom>
        </p:spPr>
        <p:txBody>
          <a:bodyPr spcFirstLastPara="1" vert="horz" lIns="45720" tIns="45720" rIns="45720" bIns="45720" rtlCol="0" anchorCtr="0">
            <a:normAutofit fontScale="92500"/>
          </a:bodyPr>
          <a:lstStyle/>
          <a:p>
            <a:r>
              <a:rPr lang="en-IN" sz="1100" b="1" dirty="0"/>
              <a:t>Background:</a:t>
            </a:r>
            <a:r>
              <a:rPr lang="en-IN" sz="1100" dirty="0"/>
              <a:t> The mobile app industry has exploded over the past decade, transforming into an intensely competitive space where thousands of new apps enter the scene every day. For developers and businesses, standing out means more than just creating a great app; it involves making smart, data-driven decisions on everything from pricing to content strategy. The Apple iOS App Store is a vast marketplace filled with apps across various categories—from addictive games to must-have productivity tools—and understanding what works can be a game-changer.</a:t>
            </a:r>
          </a:p>
          <a:p>
            <a:r>
              <a:rPr lang="en-IN" sz="1100" dirty="0"/>
              <a:t>This project is built around a dataset of 7,197 iOS apps, capturing details like user ratings, price, app size, genre, and supported devices. By cleaning, </a:t>
            </a:r>
            <a:r>
              <a:rPr lang="en-IN" sz="1100" dirty="0" err="1"/>
              <a:t>analyzing</a:t>
            </a:r>
            <a:r>
              <a:rPr lang="en-IN" sz="1100" dirty="0"/>
              <a:t>, and visualizing this data, we can reveal the trends and characteristics that contribute to an app’s popularity and success. Whether it's uncovering what type of content attracts the most users or which pricing models work best, these insights are essential for developers and marketers looking to optimize their app strategies.</a:t>
            </a:r>
          </a:p>
          <a:p>
            <a:pPr marL="0" lvl="0" indent="0" defTabSz="914400">
              <a:lnSpc>
                <a:spcPct val="90000"/>
              </a:lnSpc>
              <a:spcBef>
                <a:spcPts val="0"/>
              </a:spcBef>
              <a:spcAft>
                <a:spcPts val="600"/>
              </a:spcAft>
              <a:buClr>
                <a:schemeClr val="accent1"/>
              </a:buClr>
              <a:buNone/>
            </a:pPr>
            <a:endParaRPr lang="en-US" sz="1100" dirty="0">
              <a:solidFill>
                <a:srgbClr val="FFFFFF"/>
              </a:solidFill>
            </a:endParaRPr>
          </a:p>
          <a:p>
            <a:pPr marL="0" lvl="0" indent="0" defTabSz="914400">
              <a:lnSpc>
                <a:spcPct val="90000"/>
              </a:lnSpc>
              <a:spcBef>
                <a:spcPts val="0"/>
              </a:spcBef>
              <a:spcAft>
                <a:spcPts val="600"/>
              </a:spcAft>
              <a:buClr>
                <a:schemeClr val="accent1"/>
              </a:buClr>
              <a:buNone/>
            </a:pPr>
            <a:r>
              <a:rPr lang="en-US" sz="1100" b="1" u="sng" dirty="0">
                <a:solidFill>
                  <a:srgbClr val="FFFFFF"/>
                </a:solidFill>
              </a:rPr>
              <a:t>Data Attributes:</a:t>
            </a:r>
          </a:p>
          <a:p>
            <a:pPr marL="0" lvl="0" indent="0" defTabSz="914400">
              <a:lnSpc>
                <a:spcPct val="90000"/>
              </a:lnSpc>
              <a:spcBef>
                <a:spcPts val="0"/>
              </a:spcBef>
              <a:spcAft>
                <a:spcPts val="600"/>
              </a:spcAft>
              <a:buClr>
                <a:schemeClr val="accent1"/>
              </a:buClr>
              <a:buNone/>
            </a:pPr>
            <a:r>
              <a:rPr lang="en-US" sz="1100" b="1" dirty="0">
                <a:solidFill>
                  <a:srgbClr val="FFFFFF"/>
                </a:solidFill>
              </a:rPr>
              <a:t>Identifiers</a:t>
            </a:r>
            <a:r>
              <a:rPr lang="en-US" sz="1100" dirty="0">
                <a:solidFill>
                  <a:srgbClr val="FFFFFF"/>
                </a:solidFill>
              </a:rPr>
              <a:t>: App ID, Name</a:t>
            </a:r>
          </a:p>
          <a:p>
            <a:pPr marL="0" lvl="0" indent="0" defTabSz="914400">
              <a:lnSpc>
                <a:spcPct val="90000"/>
              </a:lnSpc>
              <a:spcBef>
                <a:spcPts val="0"/>
              </a:spcBef>
              <a:spcAft>
                <a:spcPts val="600"/>
              </a:spcAft>
              <a:buClr>
                <a:schemeClr val="accent1"/>
              </a:buClr>
              <a:buNone/>
            </a:pPr>
            <a:r>
              <a:rPr lang="en-US" sz="1100" b="1" dirty="0">
                <a:solidFill>
                  <a:srgbClr val="FFFFFF"/>
                </a:solidFill>
              </a:rPr>
              <a:t>User Engagement:</a:t>
            </a:r>
            <a:r>
              <a:rPr lang="en-US" sz="1100" dirty="0">
                <a:solidFill>
                  <a:srgbClr val="FFFFFF"/>
                </a:solidFill>
              </a:rPr>
              <a:t> User ratings, rating counts (total and current version)</a:t>
            </a:r>
          </a:p>
          <a:p>
            <a:pPr marL="0" lvl="0" indent="0" defTabSz="914400">
              <a:lnSpc>
                <a:spcPct val="90000"/>
              </a:lnSpc>
              <a:spcBef>
                <a:spcPts val="0"/>
              </a:spcBef>
              <a:spcAft>
                <a:spcPts val="600"/>
              </a:spcAft>
              <a:buClr>
                <a:schemeClr val="accent1"/>
              </a:buClr>
              <a:buNone/>
            </a:pPr>
            <a:r>
              <a:rPr lang="en-US" sz="1100" b="1" dirty="0">
                <a:solidFill>
                  <a:srgbClr val="FFFFFF"/>
                </a:solidFill>
              </a:rPr>
              <a:t>Financial Aspects:</a:t>
            </a:r>
            <a:r>
              <a:rPr lang="en-US" sz="1100" dirty="0">
                <a:solidFill>
                  <a:srgbClr val="FFFFFF"/>
                </a:solidFill>
              </a:rPr>
              <a:t> Price, currency</a:t>
            </a:r>
          </a:p>
          <a:p>
            <a:pPr marL="0" lvl="0" indent="0" defTabSz="914400">
              <a:lnSpc>
                <a:spcPct val="90000"/>
              </a:lnSpc>
              <a:spcBef>
                <a:spcPts val="0"/>
              </a:spcBef>
              <a:spcAft>
                <a:spcPts val="600"/>
              </a:spcAft>
              <a:buClr>
                <a:schemeClr val="accent1"/>
              </a:buClr>
              <a:buNone/>
            </a:pPr>
            <a:r>
              <a:rPr lang="en-US" sz="1100" b="1" dirty="0">
                <a:solidFill>
                  <a:srgbClr val="FFFFFF"/>
                </a:solidFill>
              </a:rPr>
              <a:t>Technical Specs:</a:t>
            </a:r>
            <a:r>
              <a:rPr lang="en-US" sz="1100" dirty="0">
                <a:solidFill>
                  <a:srgbClr val="FFFFFF"/>
                </a:solidFill>
              </a:rPr>
              <a:t> App size, supported devices, and language options</a:t>
            </a:r>
          </a:p>
          <a:p>
            <a:pPr marL="0" lvl="0" indent="0" defTabSz="914400">
              <a:lnSpc>
                <a:spcPct val="90000"/>
              </a:lnSpc>
              <a:spcBef>
                <a:spcPts val="0"/>
              </a:spcBef>
              <a:spcAft>
                <a:spcPts val="600"/>
              </a:spcAft>
              <a:buClr>
                <a:schemeClr val="accent1"/>
              </a:buClr>
              <a:buNone/>
            </a:pPr>
            <a:r>
              <a:rPr lang="en-US" sz="1100" b="1" dirty="0">
                <a:solidFill>
                  <a:srgbClr val="FFFFFF"/>
                </a:solidFill>
              </a:rPr>
              <a:t>Categorical Insights:</a:t>
            </a:r>
            <a:r>
              <a:rPr lang="en-US" sz="1100" dirty="0">
                <a:solidFill>
                  <a:srgbClr val="FFFFFF"/>
                </a:solidFill>
              </a:rPr>
              <a:t> Genre, content rating</a:t>
            </a:r>
          </a:p>
          <a:p>
            <a:pPr marL="0" lvl="0" indent="0" defTabSz="914400">
              <a:lnSpc>
                <a:spcPct val="90000"/>
              </a:lnSpc>
              <a:spcBef>
                <a:spcPts val="0"/>
              </a:spcBef>
              <a:spcAft>
                <a:spcPts val="600"/>
              </a:spcAft>
              <a:buClr>
                <a:schemeClr val="accent1"/>
              </a:buClr>
              <a:buNone/>
            </a:pPr>
            <a:endParaRPr lang="en-US" sz="1100" b="1" dirty="0">
              <a:solidFill>
                <a:srgbClr val="FFFFFF"/>
              </a:solidFill>
            </a:endParaRPr>
          </a:p>
          <a:p>
            <a:pPr marL="0" lvl="0" indent="0" defTabSz="914400">
              <a:lnSpc>
                <a:spcPct val="90000"/>
              </a:lnSpc>
              <a:spcBef>
                <a:spcPts val="0"/>
              </a:spcBef>
              <a:spcAft>
                <a:spcPts val="600"/>
              </a:spcAft>
              <a:buClr>
                <a:schemeClr val="accent1"/>
              </a:buClr>
              <a:buNone/>
            </a:pPr>
            <a:r>
              <a:rPr lang="en-IN" sz="1100" b="1" dirty="0"/>
              <a:t>Business Problem:</a:t>
            </a:r>
            <a:r>
              <a:rPr lang="en-IN" sz="1100" dirty="0"/>
              <a:t> In today’s fast-paced mobile app market, developers and marketers are constantly trying to figure out how to make their apps stand out among millions in the Apple iOS App Store. The challenge lies in understanding what makes an app successful—what pricing strategies, features, or content resonate most with users. This project aims to tackle that problem by diving deep into iOS app data to find patterns that can guide these crucial decisions. The end goal is to empower app creators with insights that lead to better app performance, increased user engagement, and sustainable revenue growth.</a:t>
            </a:r>
            <a:endParaRPr lang="en-US" sz="11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cxnSp>
        <p:nvCxnSpPr>
          <p:cNvPr id="268" name="Straight Connector 267">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Google Shape;261;p41"/>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a:solidFill>
                  <a:srgbClr val="FFFFFF"/>
                </a:solidFill>
              </a:rPr>
              <a:t>Insights:</a:t>
            </a:r>
          </a:p>
        </p:txBody>
      </p:sp>
      <p:pic>
        <p:nvPicPr>
          <p:cNvPr id="263" name="Google Shape;263;p41" descr="A screenshot of a computer screen&#10;&#10;Description automatically generated"/>
          <p:cNvPicPr preferRelativeResize="0"/>
          <p:nvPr/>
        </p:nvPicPr>
        <p:blipFill>
          <a:blip r:embed="rId3"/>
          <a:srcRect r="5913" b="-3"/>
          <a:stretch/>
        </p:blipFill>
        <p:spPr>
          <a:xfrm>
            <a:off x="245660" y="241299"/>
            <a:ext cx="5293729" cy="3080544"/>
          </a:xfrm>
          <a:prstGeom prst="rect">
            <a:avLst/>
          </a:prstGeom>
          <a:noFill/>
        </p:spPr>
      </p:pic>
      <p:sp>
        <p:nvSpPr>
          <p:cNvPr id="272" name="Rectangle 27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Google Shape;262;p41"/>
          <p:cNvSpPr txBox="1"/>
          <p:nvPr/>
        </p:nvSpPr>
        <p:spPr>
          <a:xfrm>
            <a:off x="5746490" y="408373"/>
            <a:ext cx="3086792" cy="4305670"/>
          </a:xfrm>
          <a:prstGeom prst="rect">
            <a:avLst/>
          </a:prstGeom>
        </p:spPr>
        <p:txBody>
          <a:bodyPr spcFirstLastPara="1" vert="horz" lIns="45720" tIns="45720" rIns="45720" bIns="45720" rtlCol="0" anchor="ctr" anchorCtr="0">
            <a:normAutofit/>
          </a:bodyPr>
          <a:lstStyle/>
          <a:p>
            <a:pPr marL="0" lvl="0" indent="0" algn="just" defTabSz="914400">
              <a:lnSpc>
                <a:spcPct val="90000"/>
              </a:lnSpc>
              <a:spcBef>
                <a:spcPts val="0"/>
              </a:spcBef>
              <a:spcAft>
                <a:spcPts val="600"/>
              </a:spcAft>
              <a:buClr>
                <a:schemeClr val="accent1"/>
              </a:buClr>
              <a:buNone/>
            </a:pPr>
            <a:r>
              <a:rPr lang="en-US" sz="1100" dirty="0">
                <a:solidFill>
                  <a:srgbClr val="FFFFFF"/>
                </a:solidFill>
              </a:rPr>
              <a:t>Our analysis of top-rated paid apps in different genres highlighted key performers that resonated with users. In the Food &amp; Drink category, apps like “Oh She Glows” and “Fit Men Cook” stood out for their high ratings, showcasing their popularity among users seeking healthy recipes. In the Photo &amp; Video genre, “The Photographer’s Ephemeris” and “</a:t>
            </a:r>
            <a:r>
              <a:rPr lang="en-US" sz="1100" dirty="0" err="1">
                <a:solidFill>
                  <a:srgbClr val="FFFFFF"/>
                </a:solidFill>
              </a:rPr>
              <a:t>PhotoToaster</a:t>
            </a:r>
            <a:r>
              <a:rPr lang="en-US" sz="1100" dirty="0">
                <a:solidFill>
                  <a:srgbClr val="FFFFFF"/>
                </a:solidFill>
              </a:rPr>
              <a:t>” were highly regarded for their advanced editing tools. For Sports, “Seattle GameDay Sports Radio” and “J23 - Jordan Release Dates” led the way, indicating a strong user base interested in specialized sports content. In Finance, apps like “Pennies - Budget and Expense Tracker” and “Money Pro” were favorites for budget management. These insights offer a clear view of which paid apps perform well in various categories, providing valuable direction for developers and businesses looking to focus on successful features and user preferences.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623400" y="67093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Insights:</a:t>
            </a:r>
            <a:endParaRPr dirty="0"/>
          </a:p>
        </p:txBody>
      </p:sp>
      <p:sp>
        <p:nvSpPr>
          <p:cNvPr id="269" name="Google Shape;269;p42"/>
          <p:cNvSpPr txBox="1"/>
          <p:nvPr/>
        </p:nvSpPr>
        <p:spPr>
          <a:xfrm>
            <a:off x="623400" y="1243631"/>
            <a:ext cx="8160600" cy="21298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u="sng" dirty="0">
                <a:solidFill>
                  <a:schemeClr val="dk1"/>
                </a:solidFill>
              </a:rPr>
              <a:t>Find Most Supported devices apps:</a:t>
            </a:r>
            <a:endParaRPr sz="1500" b="1" u="sng" dirty="0">
              <a:solidFill>
                <a:schemeClr val="dk1"/>
              </a:solidFill>
            </a:endParaRPr>
          </a:p>
          <a:p>
            <a:pPr marL="0" lvl="0" indent="0" algn="l" rtl="0">
              <a:spcBef>
                <a:spcPts val="0"/>
              </a:spcBef>
              <a:spcAft>
                <a:spcPts val="0"/>
              </a:spcAft>
              <a:buNone/>
            </a:pPr>
            <a:r>
              <a:rPr lang="en-IN" sz="1600" dirty="0"/>
              <a:t>We </a:t>
            </a:r>
            <a:r>
              <a:rPr lang="en-IN" sz="1600" dirty="0" err="1"/>
              <a:t>analyzed</a:t>
            </a:r>
            <a:r>
              <a:rPr lang="en-IN" sz="1600" dirty="0"/>
              <a:t> the highest-rated apps based on the number of supported devices and user ratings. The results revealed that games like "Dungeon Raid" and "Bloons TD 4" not only had high ratings but were also optimized for a large number of devices, making them widely accessible. This insight highlights that successful apps often balance user satisfaction with broad device compatibility, an essential factor for reaching a wider audience and improving app performance. Developers can use this information to prioritize multi-device support when aiming for high user engagement and ratings.</a:t>
            </a: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p:txBody>
      </p:sp>
      <p:pic>
        <p:nvPicPr>
          <p:cNvPr id="270" name="Google Shape;270;p42"/>
          <p:cNvPicPr preferRelativeResize="0"/>
          <p:nvPr/>
        </p:nvPicPr>
        <p:blipFill rotWithShape="1">
          <a:blip r:embed="rId3">
            <a:alphaModFix/>
          </a:blip>
          <a:srcRect t="16923" b="19455"/>
          <a:stretch/>
        </p:blipFill>
        <p:spPr>
          <a:xfrm>
            <a:off x="2796466" y="3513443"/>
            <a:ext cx="3551068" cy="324675"/>
          </a:xfrm>
          <a:prstGeom prst="rect">
            <a:avLst/>
          </a:prstGeom>
          <a:noFill/>
          <a:ln>
            <a:noFill/>
          </a:ln>
        </p:spPr>
      </p:pic>
      <p:pic>
        <p:nvPicPr>
          <p:cNvPr id="271" name="Google Shape;271;p42"/>
          <p:cNvPicPr preferRelativeResize="0"/>
          <p:nvPr/>
        </p:nvPicPr>
        <p:blipFill>
          <a:blip r:embed="rId4">
            <a:alphaModFix/>
          </a:blip>
          <a:stretch>
            <a:fillRect/>
          </a:stretch>
        </p:blipFill>
        <p:spPr>
          <a:xfrm>
            <a:off x="271280" y="3899869"/>
            <a:ext cx="8601440" cy="11653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5"/>
        <p:cNvGrpSpPr/>
        <p:nvPr/>
      </p:nvGrpSpPr>
      <p:grpSpPr>
        <a:xfrm>
          <a:off x="0" y="0"/>
          <a:ext cx="0" cy="0"/>
          <a:chOff x="0" y="0"/>
          <a:chExt cx="0" cy="0"/>
        </a:xfrm>
      </p:grpSpPr>
      <p:cxnSp>
        <p:nvCxnSpPr>
          <p:cNvPr id="284" name="Straight Connector 283">
            <a:extLst>
              <a:ext uri="{FF2B5EF4-FFF2-40B4-BE49-F238E27FC236}">
                <a16:creationId xmlns:a16="http://schemas.microsoft.com/office/drawing/2014/main" id="{48E8B0AF-9ADD-4E28-9678-3D0175BFF7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6" name="Google Shape;276;p43"/>
          <p:cNvSpPr txBox="1">
            <a:spLocks noGrp="1"/>
          </p:cNvSpPr>
          <p:nvPr>
            <p:ph type="title"/>
          </p:nvPr>
        </p:nvSpPr>
        <p:spPr>
          <a:xfrm>
            <a:off x="768096" y="438912"/>
            <a:ext cx="354918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t>Insights:</a:t>
            </a:r>
          </a:p>
        </p:txBody>
      </p:sp>
      <p:sp>
        <p:nvSpPr>
          <p:cNvPr id="277" name="Google Shape;277;p43"/>
          <p:cNvSpPr txBox="1"/>
          <p:nvPr/>
        </p:nvSpPr>
        <p:spPr>
          <a:xfrm>
            <a:off x="534552" y="1438183"/>
            <a:ext cx="3899189" cy="3524434"/>
          </a:xfrm>
          <a:prstGeom prst="rect">
            <a:avLst/>
          </a:prstGeom>
        </p:spPr>
        <p:txBody>
          <a:bodyPr spcFirstLastPara="1" vert="horz" lIns="45720" tIns="45720" rIns="45720" bIns="45720" rtlCol="0" anchorCtr="0">
            <a:normAutofit/>
          </a:bodyPr>
          <a:lstStyle/>
          <a:p>
            <a:pPr marL="0" lvl="0" indent="0" algn="just" defTabSz="914400">
              <a:lnSpc>
                <a:spcPct val="90000"/>
              </a:lnSpc>
              <a:spcBef>
                <a:spcPts val="0"/>
              </a:spcBef>
              <a:spcAft>
                <a:spcPts val="600"/>
              </a:spcAft>
              <a:buClr>
                <a:schemeClr val="accent1"/>
              </a:buClr>
              <a:buNone/>
            </a:pPr>
            <a:r>
              <a:rPr lang="en-US" sz="1300" b="1" u="sng" dirty="0"/>
              <a:t>Find Total apps in Most Supported devices:</a:t>
            </a:r>
          </a:p>
          <a:p>
            <a:pPr marL="0" lvl="0" indent="0" algn="just" defTabSz="914400">
              <a:lnSpc>
                <a:spcPct val="90000"/>
              </a:lnSpc>
              <a:spcBef>
                <a:spcPts val="0"/>
              </a:spcBef>
              <a:spcAft>
                <a:spcPts val="600"/>
              </a:spcAft>
              <a:buClr>
                <a:schemeClr val="accent1"/>
              </a:buClr>
              <a:buNone/>
            </a:pPr>
            <a:endParaRPr lang="en-US" sz="1300" b="1" u="sng" dirty="0"/>
          </a:p>
          <a:p>
            <a:pPr marL="0" lvl="0" indent="0" algn="just" defTabSz="914400">
              <a:lnSpc>
                <a:spcPct val="90000"/>
              </a:lnSpc>
              <a:spcBef>
                <a:spcPts val="0"/>
              </a:spcBef>
              <a:spcAft>
                <a:spcPts val="600"/>
              </a:spcAft>
              <a:buClr>
                <a:schemeClr val="accent1"/>
              </a:buClr>
              <a:buNone/>
            </a:pPr>
            <a:r>
              <a:rPr lang="en-US" sz="1300" dirty="0"/>
              <a:t>Our analysis on the number of devices supported by various apps revealed that a significant number of apps are compatible with a range of devices. The data showed that most apps, specifically 3,263 of them, supported 37 devices, while others supported between 38 and 43 devices. This distribution indicates that many app developers are focusing on ensuring broad device compatibility to enhance user reach and satisfaction. Understanding this trend is essential for developers and businesses aiming to maximize their app's accessibility across multiple devices.</a:t>
            </a:r>
          </a:p>
        </p:txBody>
      </p:sp>
      <p:sp>
        <p:nvSpPr>
          <p:cNvPr id="286" name="Rectangle 285">
            <a:extLst>
              <a:ext uri="{FF2B5EF4-FFF2-40B4-BE49-F238E27FC236}">
                <a16:creationId xmlns:a16="http://schemas.microsoft.com/office/drawing/2014/main" id="{330AC953-B288-47C9-81F1-FED6F35D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2456" y="0"/>
            <a:ext cx="457908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47900B7A-23A2-42D5-9B0A-3CA9FD09B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6" y="241298"/>
            <a:ext cx="2949380" cy="27466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9" name="Google Shape;279;p43" descr="A screenshot of a computer&#10;&#10;Description automatically generated"/>
          <p:cNvPicPr preferRelativeResize="0"/>
          <p:nvPr/>
        </p:nvPicPr>
        <p:blipFill rotWithShape="1">
          <a:blip r:embed="rId3"/>
          <a:srcRect r="12319" b="9379"/>
          <a:stretch/>
        </p:blipFill>
        <p:spPr>
          <a:xfrm>
            <a:off x="4927420" y="849981"/>
            <a:ext cx="2702052" cy="1529310"/>
          </a:xfrm>
          <a:prstGeom prst="rect">
            <a:avLst/>
          </a:prstGeom>
          <a:noFill/>
        </p:spPr>
      </p:pic>
      <p:sp>
        <p:nvSpPr>
          <p:cNvPr id="290" name="Rectangle 289">
            <a:extLst>
              <a:ext uri="{FF2B5EF4-FFF2-40B4-BE49-F238E27FC236}">
                <a16:creationId xmlns:a16="http://schemas.microsoft.com/office/drawing/2014/main" id="{8505A565-CAE0-42F8-846B-CE1A8A39D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1846" y="241299"/>
            <a:ext cx="1014521" cy="2751406"/>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6647774E-7C53-4A79-999F-D9ABF0042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6" y="3118085"/>
            <a:ext cx="1578562" cy="1734211"/>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74282977-2020-43C5-80C3-4191585F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2968" y="3118085"/>
            <a:ext cx="2405032" cy="1734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8" name="Google Shape;278;p43" descr="A computer screen with text&#10;&#10;Description automatically generated"/>
          <p:cNvPicPr preferRelativeResize="0"/>
          <p:nvPr/>
        </p:nvPicPr>
        <p:blipFill>
          <a:blip r:embed="rId4"/>
          <a:stretch>
            <a:fillRect/>
          </a:stretch>
        </p:blipFill>
        <p:spPr>
          <a:xfrm>
            <a:off x="4927420" y="3113354"/>
            <a:ext cx="3980580" cy="1734211"/>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cxnSp>
        <p:nvCxnSpPr>
          <p:cNvPr id="318" name="Straight Connector 317">
            <a:extLst>
              <a:ext uri="{FF2B5EF4-FFF2-40B4-BE49-F238E27FC236}">
                <a16:creationId xmlns:a16="http://schemas.microsoft.com/office/drawing/2014/main" id="{48E8B0AF-9ADD-4E28-9678-3D0175BFF7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4" name="Google Shape;284;p44"/>
          <p:cNvSpPr txBox="1">
            <a:spLocks noGrp="1"/>
          </p:cNvSpPr>
          <p:nvPr>
            <p:ph type="title"/>
          </p:nvPr>
        </p:nvSpPr>
        <p:spPr>
          <a:xfrm>
            <a:off x="768096" y="438912"/>
            <a:ext cx="455011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t>Insights:</a:t>
            </a:r>
          </a:p>
        </p:txBody>
      </p:sp>
      <p:sp>
        <p:nvSpPr>
          <p:cNvPr id="285" name="Google Shape;285;p44"/>
          <p:cNvSpPr txBox="1"/>
          <p:nvPr/>
        </p:nvSpPr>
        <p:spPr>
          <a:xfrm>
            <a:off x="768095" y="1305543"/>
            <a:ext cx="4550113" cy="3017520"/>
          </a:xfrm>
          <a:prstGeom prst="rect">
            <a:avLst/>
          </a:prstGeom>
        </p:spPr>
        <p:txBody>
          <a:bodyPr spcFirstLastPara="1" vert="horz" lIns="45720" tIns="45720" rIns="45720" bIns="45720" rtlCol="0" anchorCtr="0">
            <a:normAutofit/>
          </a:bodyPr>
          <a:lstStyle/>
          <a:p>
            <a:pPr marL="0" lvl="0" indent="0" defTabSz="914400">
              <a:lnSpc>
                <a:spcPct val="90000"/>
              </a:lnSpc>
              <a:spcBef>
                <a:spcPts val="0"/>
              </a:spcBef>
              <a:spcAft>
                <a:spcPts val="600"/>
              </a:spcAft>
              <a:buClr>
                <a:schemeClr val="accent1"/>
              </a:buClr>
              <a:buNone/>
            </a:pPr>
            <a:r>
              <a:rPr lang="en-US" sz="1500" b="1" u="sng" dirty="0"/>
              <a:t>Find Total apps in Most Supported devices genre wise:</a:t>
            </a:r>
          </a:p>
          <a:p>
            <a:pPr marL="0" lvl="0" indent="0" defTabSz="914400">
              <a:lnSpc>
                <a:spcPct val="90000"/>
              </a:lnSpc>
              <a:spcBef>
                <a:spcPts val="0"/>
              </a:spcBef>
              <a:spcAft>
                <a:spcPts val="600"/>
              </a:spcAft>
              <a:buClr>
                <a:schemeClr val="accent1"/>
              </a:buClr>
              <a:buNone/>
            </a:pPr>
            <a:r>
              <a:rPr lang="en-US" sz="1500" dirty="0"/>
              <a:t>The analysis of app genres based on the number of supported devices provided valuable insights into device compatibility across different categories. Apps supporting 47 devices were found across various genres, with significant representation in categories like Games and Entertainment. Other genres showed a varied distribution, highlighting how certain categories prioritize broader device support. This breakdown helps developers understand which app types tend to optimize for more extensive device compatibility, informing strategic decisions on app development and enhancements for user accessibility.</a:t>
            </a:r>
          </a:p>
        </p:txBody>
      </p:sp>
      <p:pic>
        <p:nvPicPr>
          <p:cNvPr id="286" name="Google Shape;286;p44" descr="A screenshot of a computer program&#10;&#10;Description automatically generated"/>
          <p:cNvPicPr preferRelativeResize="0"/>
          <p:nvPr/>
        </p:nvPicPr>
        <p:blipFill>
          <a:blip r:embed="rId3"/>
          <a:stretch>
            <a:fillRect/>
          </a:stretch>
        </p:blipFill>
        <p:spPr>
          <a:xfrm>
            <a:off x="5664200" y="1316062"/>
            <a:ext cx="2999740" cy="1135036"/>
          </a:xfrm>
          <a:prstGeom prst="rect">
            <a:avLst/>
          </a:prstGeom>
          <a:noFill/>
        </p:spPr>
      </p:pic>
      <p:pic>
        <p:nvPicPr>
          <p:cNvPr id="287" name="Google Shape;287;p44"/>
          <p:cNvPicPr preferRelativeResize="0"/>
          <p:nvPr/>
        </p:nvPicPr>
        <p:blipFill>
          <a:blip r:embed="rId4"/>
          <a:stretch>
            <a:fillRect/>
          </a:stretch>
        </p:blipFill>
        <p:spPr>
          <a:xfrm>
            <a:off x="1997476" y="4119239"/>
            <a:ext cx="7146524" cy="979954"/>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cxnSp>
        <p:nvCxnSpPr>
          <p:cNvPr id="300" name="Straight Connector 299">
            <a:extLst>
              <a:ext uri="{FF2B5EF4-FFF2-40B4-BE49-F238E27FC236}">
                <a16:creationId xmlns:a16="http://schemas.microsoft.com/office/drawing/2014/main" id="{48E8B0AF-9ADD-4E28-9678-3D0175BFF7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2" name="Google Shape;292;p45"/>
          <p:cNvSpPr txBox="1">
            <a:spLocks noGrp="1"/>
          </p:cNvSpPr>
          <p:nvPr>
            <p:ph type="title"/>
          </p:nvPr>
        </p:nvSpPr>
        <p:spPr>
          <a:xfrm>
            <a:off x="768096" y="438912"/>
            <a:ext cx="354918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dirty="0"/>
              <a:t>Insights:</a:t>
            </a:r>
          </a:p>
        </p:txBody>
      </p:sp>
      <p:sp>
        <p:nvSpPr>
          <p:cNvPr id="293" name="Google Shape;293;p45"/>
          <p:cNvSpPr txBox="1"/>
          <p:nvPr/>
        </p:nvSpPr>
        <p:spPr>
          <a:xfrm>
            <a:off x="452774" y="1438183"/>
            <a:ext cx="3807470" cy="3630967"/>
          </a:xfrm>
          <a:prstGeom prst="rect">
            <a:avLst/>
          </a:prstGeom>
        </p:spPr>
        <p:txBody>
          <a:bodyPr spcFirstLastPara="1" vert="horz" lIns="45720" tIns="45720" rIns="45720" bIns="45720" rtlCol="0" anchorCtr="0">
            <a:normAutofit/>
          </a:bodyPr>
          <a:lstStyle/>
          <a:p>
            <a:pPr marL="0" lvl="0" indent="0" algn="just" defTabSz="914400">
              <a:lnSpc>
                <a:spcPct val="90000"/>
              </a:lnSpc>
              <a:spcBef>
                <a:spcPts val="0"/>
              </a:spcBef>
              <a:spcAft>
                <a:spcPts val="600"/>
              </a:spcAft>
              <a:buClr>
                <a:schemeClr val="accent1"/>
              </a:buClr>
              <a:buNone/>
            </a:pPr>
            <a:r>
              <a:rPr lang="en-US" sz="1400" b="1" u="sng" dirty="0"/>
              <a:t>Find Total Free apps in Most Supported devices:</a:t>
            </a:r>
          </a:p>
          <a:p>
            <a:pPr marL="0" lvl="0" indent="0" algn="just" defTabSz="914400">
              <a:lnSpc>
                <a:spcPct val="90000"/>
              </a:lnSpc>
              <a:spcBef>
                <a:spcPts val="0"/>
              </a:spcBef>
              <a:spcAft>
                <a:spcPts val="600"/>
              </a:spcAft>
              <a:buClr>
                <a:schemeClr val="accent1"/>
              </a:buClr>
              <a:buNone/>
            </a:pPr>
            <a:endParaRPr lang="en-US" sz="1400" b="1" u="sng" dirty="0"/>
          </a:p>
          <a:p>
            <a:pPr algn="just" defTabSz="914400">
              <a:lnSpc>
                <a:spcPct val="90000"/>
              </a:lnSpc>
              <a:spcAft>
                <a:spcPts val="600"/>
              </a:spcAft>
              <a:buClr>
                <a:schemeClr val="accent1"/>
              </a:buClr>
            </a:pPr>
            <a:r>
              <a:rPr lang="en-US" sz="1400" dirty="0"/>
              <a:t>Through this code snippet creates a DataFrame called sup_devices_free_apps to summarize the distribution of free apps based on the number of supported devices. It uses value_counts() on the sup_devices.num column from the freeapps DataFrame to count how many free apps support each number of devices, and these counts are used as the total_number_of_free_apps. The unique counts (number of devices) are set as number_of_devices. Finally, sup_devices_free_apps.head() displays the first few rows of this DataFrame, providing a quick view of how many free apps support different numbers of devices.</a:t>
            </a:r>
          </a:p>
          <a:p>
            <a:pPr marL="0" lvl="0" indent="0" algn="just" defTabSz="914400">
              <a:lnSpc>
                <a:spcPct val="90000"/>
              </a:lnSpc>
              <a:spcBef>
                <a:spcPts val="0"/>
              </a:spcBef>
              <a:spcAft>
                <a:spcPts val="600"/>
              </a:spcAft>
              <a:buClr>
                <a:schemeClr val="accent1"/>
              </a:buClr>
              <a:buNone/>
            </a:pPr>
            <a:endParaRPr lang="en-US" sz="1400" dirty="0"/>
          </a:p>
        </p:txBody>
      </p:sp>
      <p:sp>
        <p:nvSpPr>
          <p:cNvPr id="302" name="Rectangle 301">
            <a:extLst>
              <a:ext uri="{FF2B5EF4-FFF2-40B4-BE49-F238E27FC236}">
                <a16:creationId xmlns:a16="http://schemas.microsoft.com/office/drawing/2014/main" id="{330AC953-B288-47C9-81F1-FED6F35D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2456" y="0"/>
            <a:ext cx="457908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47900B7A-23A2-42D5-9B0A-3CA9FD09B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6" y="241298"/>
            <a:ext cx="2949380" cy="27466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5" name="Google Shape;295;p45" descr="A screenshot of a computer&#10;&#10;Description automatically generated"/>
          <p:cNvPicPr preferRelativeResize="0"/>
          <p:nvPr/>
        </p:nvPicPr>
        <p:blipFill>
          <a:blip r:embed="rId3"/>
          <a:stretch>
            <a:fillRect/>
          </a:stretch>
        </p:blipFill>
        <p:spPr>
          <a:xfrm>
            <a:off x="4927420" y="953584"/>
            <a:ext cx="2702052" cy="1322104"/>
          </a:xfrm>
          <a:prstGeom prst="rect">
            <a:avLst/>
          </a:prstGeom>
          <a:noFill/>
        </p:spPr>
      </p:pic>
      <p:sp>
        <p:nvSpPr>
          <p:cNvPr id="306" name="Rectangle 305">
            <a:extLst>
              <a:ext uri="{FF2B5EF4-FFF2-40B4-BE49-F238E27FC236}">
                <a16:creationId xmlns:a16="http://schemas.microsoft.com/office/drawing/2014/main" id="{8505A565-CAE0-42F8-846B-CE1A8A39D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1846" y="241299"/>
            <a:ext cx="1014521" cy="2751406"/>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6647774E-7C53-4A79-999F-D9ABF0042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6" y="3118085"/>
            <a:ext cx="1578562" cy="1734211"/>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74282977-2020-43C5-80C3-4191585F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2968" y="3118085"/>
            <a:ext cx="2405032" cy="1734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4" name="Google Shape;294;p45" descr="A screen shot of a computer&#10;&#10;Description automatically generated"/>
          <p:cNvPicPr preferRelativeResize="0"/>
          <p:nvPr/>
        </p:nvPicPr>
        <p:blipFill rotWithShape="1">
          <a:blip r:embed="rId4"/>
          <a:srcRect r="4030"/>
          <a:stretch/>
        </p:blipFill>
        <p:spPr>
          <a:xfrm>
            <a:off x="6625349" y="3429000"/>
            <a:ext cx="2160270" cy="1148575"/>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9"/>
        <p:cNvGrpSpPr/>
        <p:nvPr/>
      </p:nvGrpSpPr>
      <p:grpSpPr>
        <a:xfrm>
          <a:off x="0" y="0"/>
          <a:ext cx="0" cy="0"/>
          <a:chOff x="0" y="0"/>
          <a:chExt cx="0" cy="0"/>
        </a:xfrm>
      </p:grpSpPr>
      <p:cxnSp>
        <p:nvCxnSpPr>
          <p:cNvPr id="308" name="Straight Connector 307">
            <a:extLst>
              <a:ext uri="{FF2B5EF4-FFF2-40B4-BE49-F238E27FC236}">
                <a16:creationId xmlns:a16="http://schemas.microsoft.com/office/drawing/2014/main" id="{48E8B0AF-9ADD-4E28-9678-3D0175BFF7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0" name="Rectangle 309">
            <a:extLst>
              <a:ext uri="{FF2B5EF4-FFF2-40B4-BE49-F238E27FC236}">
                <a16:creationId xmlns:a16="http://schemas.microsoft.com/office/drawing/2014/main" id="{CCF07C38-75DA-4BD1-B024-42F495E4C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3308" y="363474"/>
            <a:ext cx="5846042" cy="26339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65975D78-597D-490A-BF4D-47EFA67E6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3308" y="3112947"/>
            <a:ext cx="5846042" cy="16647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Google Shape;300;p46"/>
          <p:cNvSpPr txBox="1">
            <a:spLocks noGrp="1"/>
          </p:cNvSpPr>
          <p:nvPr>
            <p:ph type="title"/>
          </p:nvPr>
        </p:nvSpPr>
        <p:spPr>
          <a:xfrm>
            <a:off x="3513677" y="3293268"/>
            <a:ext cx="5014130" cy="130410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rgbClr val="FFFFFF"/>
                </a:solidFill>
              </a:rPr>
              <a:t>Insights:</a:t>
            </a:r>
          </a:p>
        </p:txBody>
      </p:sp>
      <p:pic>
        <p:nvPicPr>
          <p:cNvPr id="303" name="Google Shape;303;p46" descr="A screenshot of a computer&#10;&#10;Description automatically generated"/>
          <p:cNvPicPr preferRelativeResize="0"/>
          <p:nvPr/>
        </p:nvPicPr>
        <p:blipFill>
          <a:blip r:embed="rId3"/>
          <a:stretch>
            <a:fillRect/>
          </a:stretch>
        </p:blipFill>
        <p:spPr>
          <a:xfrm>
            <a:off x="363474" y="481117"/>
            <a:ext cx="2436390" cy="1199337"/>
          </a:xfrm>
          <a:prstGeom prst="rect">
            <a:avLst/>
          </a:prstGeom>
          <a:noFill/>
        </p:spPr>
      </p:pic>
      <p:sp>
        <p:nvSpPr>
          <p:cNvPr id="301" name="Google Shape;301;p46"/>
          <p:cNvSpPr txBox="1"/>
          <p:nvPr/>
        </p:nvSpPr>
        <p:spPr>
          <a:xfrm>
            <a:off x="3164851" y="603748"/>
            <a:ext cx="5362956" cy="2153412"/>
          </a:xfrm>
          <a:prstGeom prst="rect">
            <a:avLst/>
          </a:prstGeom>
        </p:spPr>
        <p:txBody>
          <a:bodyPr spcFirstLastPara="1" vert="horz" lIns="45720" tIns="45720" rIns="45720" bIns="45720" rtlCol="0" anchorCtr="0">
            <a:normAutofit/>
          </a:bodyPr>
          <a:lstStyle/>
          <a:p>
            <a:pPr marL="0" lvl="0" indent="0" algn="just" defTabSz="914400">
              <a:lnSpc>
                <a:spcPct val="90000"/>
              </a:lnSpc>
              <a:spcBef>
                <a:spcPts val="0"/>
              </a:spcBef>
              <a:spcAft>
                <a:spcPts val="600"/>
              </a:spcAft>
              <a:buClr>
                <a:schemeClr val="accent1"/>
              </a:buClr>
              <a:buNone/>
            </a:pPr>
            <a:r>
              <a:rPr lang="en-US" sz="1300" b="1" u="sng" dirty="0"/>
              <a:t>Find Total Paid apps in Most Supported devices:</a:t>
            </a:r>
          </a:p>
          <a:p>
            <a:pPr marL="0" lvl="0" indent="0" algn="just" defTabSz="914400">
              <a:lnSpc>
                <a:spcPct val="90000"/>
              </a:lnSpc>
              <a:spcBef>
                <a:spcPts val="0"/>
              </a:spcBef>
              <a:spcAft>
                <a:spcPts val="600"/>
              </a:spcAft>
              <a:buClr>
                <a:schemeClr val="accent1"/>
              </a:buClr>
              <a:buNone/>
            </a:pPr>
            <a:endParaRPr lang="en-US" sz="1300" dirty="0"/>
          </a:p>
          <a:p>
            <a:pPr marL="0" lvl="0" indent="0" algn="just" defTabSz="914400">
              <a:lnSpc>
                <a:spcPct val="90000"/>
              </a:lnSpc>
              <a:spcBef>
                <a:spcPts val="0"/>
              </a:spcBef>
              <a:spcAft>
                <a:spcPts val="600"/>
              </a:spcAft>
              <a:buClr>
                <a:schemeClr val="accent1"/>
              </a:buClr>
              <a:buNone/>
            </a:pPr>
            <a:r>
              <a:rPr lang="en-US" sz="1300" dirty="0"/>
              <a:t>This code snippet creates a DataFrame called sup_devices_paid_apps to show the distribution of paid apps based on the number of supported devices. It uses value_counts() on the sup_devices.num column from the paidapps DataFrame to count how many paid apps support each number of devices. The unique counts are set as number_of_devices, and the corresponding counts as total_number_of_paid_apps. Finally, sup_devices_paid_apps.head() displays the first few rows of the DataFrame to provide an overview of how many paid apps support different numbers of devices.</a:t>
            </a:r>
          </a:p>
        </p:txBody>
      </p:sp>
      <p:pic>
        <p:nvPicPr>
          <p:cNvPr id="302" name="Google Shape;302;p46" descr="A screen shot of a computer program&#10;&#10;Description automatically generated"/>
          <p:cNvPicPr preferRelativeResize="0"/>
          <p:nvPr/>
        </p:nvPicPr>
        <p:blipFill>
          <a:blip r:embed="rId4"/>
          <a:stretch>
            <a:fillRect/>
          </a:stretch>
        </p:blipFill>
        <p:spPr>
          <a:xfrm>
            <a:off x="363474" y="1943372"/>
            <a:ext cx="2436391" cy="532960"/>
          </a:xfrm>
          <a:prstGeom prst="rect">
            <a:avLst/>
          </a:prstGeom>
          <a:noFill/>
        </p:spPr>
      </p:pic>
      <p:cxnSp>
        <p:nvCxnSpPr>
          <p:cNvPr id="314" name="Straight Connector 313">
            <a:extLst>
              <a:ext uri="{FF2B5EF4-FFF2-40B4-BE49-F238E27FC236}">
                <a16:creationId xmlns:a16="http://schemas.microsoft.com/office/drawing/2014/main" id="{E31C6053-ED2E-4408-8AF0-3026671DCE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317081" y="3602421"/>
            <a:ext cx="0" cy="685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cxnSp>
        <p:nvCxnSpPr>
          <p:cNvPr id="315" name="Straight Connector 314">
            <a:extLst>
              <a:ext uri="{FF2B5EF4-FFF2-40B4-BE49-F238E27FC236}">
                <a16:creationId xmlns:a16="http://schemas.microsoft.com/office/drawing/2014/main" id="{0052AFA8-8863-4BAA-808D-C716FDCF3A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AD909F46-DA97-4125-B155-B9C7138C8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1"/>
            <a:ext cx="3052451" cy="5143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Google Shape;308;p47"/>
          <p:cNvSpPr txBox="1">
            <a:spLocks noGrp="1"/>
          </p:cNvSpPr>
          <p:nvPr>
            <p:ph type="title"/>
          </p:nvPr>
        </p:nvSpPr>
        <p:spPr>
          <a:xfrm>
            <a:off x="232529" y="480060"/>
            <a:ext cx="2572391" cy="4209927"/>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rgbClr val="FFFFFF"/>
                </a:solidFill>
              </a:rPr>
              <a:t>Insights:</a:t>
            </a:r>
          </a:p>
        </p:txBody>
      </p:sp>
      <p:sp>
        <p:nvSpPr>
          <p:cNvPr id="309" name="Google Shape;309;p47"/>
          <p:cNvSpPr txBox="1"/>
          <p:nvPr/>
        </p:nvSpPr>
        <p:spPr>
          <a:xfrm>
            <a:off x="3524863" y="480060"/>
            <a:ext cx="5379104" cy="2808830"/>
          </a:xfrm>
          <a:prstGeom prst="rect">
            <a:avLst/>
          </a:prstGeom>
        </p:spPr>
        <p:txBody>
          <a:bodyPr spcFirstLastPara="1" vert="horz" lIns="45720" tIns="45720" rIns="45720" bIns="45720" rtlCol="0" anchorCtr="0">
            <a:normAutofit/>
          </a:bodyPr>
          <a:lstStyle/>
          <a:p>
            <a:pPr marL="0" lvl="0" indent="0" defTabSz="914400">
              <a:lnSpc>
                <a:spcPct val="90000"/>
              </a:lnSpc>
              <a:spcBef>
                <a:spcPts val="0"/>
              </a:spcBef>
              <a:spcAft>
                <a:spcPts val="600"/>
              </a:spcAft>
              <a:buClr>
                <a:schemeClr val="accent1"/>
              </a:buClr>
              <a:buNone/>
            </a:pPr>
            <a:r>
              <a:rPr lang="en-US" b="1" u="sng"/>
              <a:t>Pearson Correlation:</a:t>
            </a:r>
          </a:p>
          <a:p>
            <a:pPr marL="0" lvl="0" indent="0" defTabSz="914400">
              <a:lnSpc>
                <a:spcPct val="90000"/>
              </a:lnSpc>
              <a:spcBef>
                <a:spcPts val="0"/>
              </a:spcBef>
              <a:spcAft>
                <a:spcPts val="600"/>
              </a:spcAft>
              <a:buClr>
                <a:schemeClr val="accent1"/>
              </a:buClr>
              <a:buNone/>
            </a:pPr>
            <a:endParaRPr lang="en-US" b="1" u="sng"/>
          </a:p>
          <a:p>
            <a:pPr marL="0" lvl="0" indent="0" defTabSz="914400">
              <a:lnSpc>
                <a:spcPct val="90000"/>
              </a:lnSpc>
              <a:spcBef>
                <a:spcPts val="0"/>
              </a:spcBef>
              <a:spcAft>
                <a:spcPts val="600"/>
              </a:spcAft>
              <a:buClr>
                <a:schemeClr val="accent1"/>
              </a:buClr>
              <a:buNone/>
            </a:pPr>
            <a:r>
              <a:rPr lang="en-US"/>
              <a:t>This code creates a heatmap to visualize the correlation matrix of the apps DataFrame. It sets the plot size for readability, calculates correlations between numeric features (ranging from -1 to 1), and uses Seaborn to plot the heatmap with a red gradient. The annot=True option displays correlation values in each cell, and plt.show() renders the plot for analysis, highlighting relationships between features.</a:t>
            </a:r>
          </a:p>
          <a:p>
            <a:pPr marL="0" lvl="0" indent="0" defTabSz="914400">
              <a:lnSpc>
                <a:spcPct val="90000"/>
              </a:lnSpc>
              <a:spcBef>
                <a:spcPts val="0"/>
              </a:spcBef>
              <a:spcAft>
                <a:spcPts val="600"/>
              </a:spcAft>
              <a:buClr>
                <a:schemeClr val="accent1"/>
              </a:buClr>
              <a:buNone/>
            </a:pPr>
            <a:endParaRPr lang="en-US"/>
          </a:p>
          <a:p>
            <a:pPr marL="0" lvl="0" indent="0" defTabSz="914400">
              <a:lnSpc>
                <a:spcPct val="90000"/>
              </a:lnSpc>
              <a:spcBef>
                <a:spcPts val="0"/>
              </a:spcBef>
              <a:spcAft>
                <a:spcPts val="600"/>
              </a:spcAft>
              <a:buClr>
                <a:schemeClr val="accent1"/>
              </a:buClr>
              <a:buNone/>
            </a:pPr>
            <a:endParaRPr lang="en-US"/>
          </a:p>
          <a:p>
            <a:pPr marL="0" lvl="0" indent="0" defTabSz="914400">
              <a:lnSpc>
                <a:spcPct val="90000"/>
              </a:lnSpc>
              <a:spcBef>
                <a:spcPts val="0"/>
              </a:spcBef>
              <a:spcAft>
                <a:spcPts val="600"/>
              </a:spcAft>
              <a:buClr>
                <a:schemeClr val="accent1"/>
              </a:buClr>
              <a:buNone/>
            </a:pPr>
            <a:endParaRPr lang="en-US"/>
          </a:p>
          <a:p>
            <a:pPr marL="0" lvl="0" indent="0" defTabSz="914400">
              <a:lnSpc>
                <a:spcPct val="90000"/>
              </a:lnSpc>
              <a:spcBef>
                <a:spcPts val="0"/>
              </a:spcBef>
              <a:spcAft>
                <a:spcPts val="600"/>
              </a:spcAft>
              <a:buClr>
                <a:schemeClr val="accent1"/>
              </a:buClr>
              <a:buNone/>
            </a:pPr>
            <a:endParaRPr lang="en-US"/>
          </a:p>
          <a:p>
            <a:pPr marL="0" lvl="0" indent="0" defTabSz="914400">
              <a:lnSpc>
                <a:spcPct val="90000"/>
              </a:lnSpc>
              <a:spcBef>
                <a:spcPts val="0"/>
              </a:spcBef>
              <a:spcAft>
                <a:spcPts val="600"/>
              </a:spcAft>
              <a:buClr>
                <a:schemeClr val="accent1"/>
              </a:buClr>
              <a:buNone/>
            </a:pPr>
            <a:endParaRPr lang="en-US"/>
          </a:p>
        </p:txBody>
      </p:sp>
      <p:pic>
        <p:nvPicPr>
          <p:cNvPr id="310" name="Google Shape;310;p47" descr="A black screen with colorful text&#10;&#10;Description automatically generated"/>
          <p:cNvPicPr preferRelativeResize="0"/>
          <p:nvPr/>
        </p:nvPicPr>
        <p:blipFill rotWithShape="1">
          <a:blip r:embed="rId3"/>
          <a:srcRect l="1874"/>
          <a:stretch/>
        </p:blipFill>
        <p:spPr>
          <a:xfrm>
            <a:off x="3576772" y="3414813"/>
            <a:ext cx="5281293" cy="1264482"/>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4"/>
        <p:cNvGrpSpPr/>
        <p:nvPr/>
      </p:nvGrpSpPr>
      <p:grpSpPr>
        <a:xfrm>
          <a:off x="0" y="0"/>
          <a:ext cx="0" cy="0"/>
          <a:chOff x="0" y="0"/>
          <a:chExt cx="0" cy="0"/>
        </a:xfrm>
      </p:grpSpPr>
      <p:cxnSp>
        <p:nvCxnSpPr>
          <p:cNvPr id="328" name="Straight Connector 327">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9" name="Rectangle 32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rgbClr val="557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Google Shape;315;p48"/>
          <p:cNvSpPr txBox="1">
            <a:spLocks noGrp="1"/>
          </p:cNvSpPr>
          <p:nvPr>
            <p:ph type="title"/>
          </p:nvPr>
        </p:nvSpPr>
        <p:spPr>
          <a:xfrm>
            <a:off x="393192" y="3575304"/>
            <a:ext cx="4945641" cy="1218907"/>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5000" spc="100" dirty="0">
                <a:solidFill>
                  <a:srgbClr val="FFFFFF"/>
                </a:solidFill>
              </a:rPr>
              <a:t>Insights:</a:t>
            </a:r>
            <a:endParaRPr lang="en-US" sz="5000" spc="100">
              <a:solidFill>
                <a:srgbClr val="FFFFFF"/>
              </a:solidFill>
            </a:endParaRPr>
          </a:p>
        </p:txBody>
      </p:sp>
      <p:pic>
        <p:nvPicPr>
          <p:cNvPr id="317" name="Google Shape;317;p48" descr="A screenshot of a graph&#10;&#10;Description automatically generated"/>
          <p:cNvPicPr preferRelativeResize="0"/>
          <p:nvPr/>
        </p:nvPicPr>
        <p:blipFill rotWithShape="1">
          <a:blip r:embed="rId3"/>
          <a:srcRect t="6781" r="3" b="38229"/>
          <a:stretch/>
        </p:blipFill>
        <p:spPr>
          <a:xfrm>
            <a:off x="245660" y="241299"/>
            <a:ext cx="5293729" cy="3080544"/>
          </a:xfrm>
          <a:prstGeom prst="rect">
            <a:avLst/>
          </a:prstGeom>
          <a:noFill/>
        </p:spPr>
      </p:pic>
      <p:sp>
        <p:nvSpPr>
          <p:cNvPr id="330" name="Rectangle 32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Google Shape;316;p48"/>
          <p:cNvSpPr txBox="1"/>
          <p:nvPr/>
        </p:nvSpPr>
        <p:spPr>
          <a:xfrm>
            <a:off x="5650990" y="319596"/>
            <a:ext cx="3247349" cy="4474615"/>
          </a:xfrm>
          <a:prstGeom prst="rect">
            <a:avLst/>
          </a:prstGeom>
        </p:spPr>
        <p:txBody>
          <a:bodyPr spcFirstLastPara="1" vert="horz" lIns="45720" tIns="45720" rIns="45720" bIns="45720" rtlCol="0" anchor="ctr" anchorCtr="0">
            <a:normAutofit/>
          </a:bodyPr>
          <a:lstStyle/>
          <a:p>
            <a:pPr marL="0" lvl="0" indent="0" algn="just" defTabSz="914400">
              <a:lnSpc>
                <a:spcPct val="90000"/>
              </a:lnSpc>
              <a:spcBef>
                <a:spcPts val="0"/>
              </a:spcBef>
              <a:spcAft>
                <a:spcPts val="600"/>
              </a:spcAft>
              <a:buClr>
                <a:schemeClr val="accent1"/>
              </a:buClr>
              <a:buNone/>
            </a:pPr>
            <a:r>
              <a:rPr lang="en-US" sz="1400" b="1" u="sng" dirty="0">
                <a:solidFill>
                  <a:srgbClr val="FFFFFF"/>
                </a:solidFill>
              </a:rPr>
              <a:t>Pearson Correlation:</a:t>
            </a:r>
          </a:p>
          <a:p>
            <a:pPr marL="0" lvl="0" indent="0" algn="just" defTabSz="914400">
              <a:lnSpc>
                <a:spcPct val="90000"/>
              </a:lnSpc>
              <a:spcBef>
                <a:spcPts val="0"/>
              </a:spcBef>
              <a:spcAft>
                <a:spcPts val="600"/>
              </a:spcAft>
              <a:buClr>
                <a:schemeClr val="accent1"/>
              </a:buClr>
              <a:buNone/>
            </a:pPr>
            <a:r>
              <a:rPr lang="en-US" sz="1400" dirty="0">
                <a:solidFill>
                  <a:srgbClr val="FFFFFF"/>
                </a:solidFill>
              </a:rPr>
              <a:t>The heatmap shows the correlation matrix of numeric features in the apps </a:t>
            </a:r>
            <a:r>
              <a:rPr lang="en-US" sz="1400" dirty="0" err="1">
                <a:solidFill>
                  <a:srgbClr val="FFFFFF"/>
                </a:solidFill>
              </a:rPr>
              <a:t>DataFrame</a:t>
            </a:r>
            <a:r>
              <a:rPr lang="en-US" sz="1400" dirty="0">
                <a:solidFill>
                  <a:srgbClr val="FFFFFF"/>
                </a:solidFill>
              </a:rPr>
              <a:t>. Darker red indicates stronger positive or negative correlations, while lighter shades suggest weak or no correlation. Diagonal values are 1.0, representing perfect self-correlation. This visualization helps identify relationships between variables, highlighting potential multicollinearity or independence, which can guide feature selection and further analysis.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768096" y="438912"/>
            <a:ext cx="455011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t>Insights:</a:t>
            </a:r>
          </a:p>
        </p:txBody>
      </p:sp>
      <p:sp>
        <p:nvSpPr>
          <p:cNvPr id="324" name="Google Shape;324;p49"/>
          <p:cNvSpPr txBox="1"/>
          <p:nvPr/>
        </p:nvSpPr>
        <p:spPr>
          <a:xfrm>
            <a:off x="768096" y="1714500"/>
            <a:ext cx="4550113" cy="3017520"/>
          </a:xfrm>
          <a:prstGeom prst="rect">
            <a:avLst/>
          </a:prstGeom>
        </p:spPr>
        <p:txBody>
          <a:bodyPr spcFirstLastPara="1" vert="horz" lIns="45720" tIns="45720" rIns="45720" bIns="45720" rtlCol="0" anchorCtr="0">
            <a:normAutofit/>
          </a:bodyPr>
          <a:lstStyle/>
          <a:p>
            <a:pPr marL="0" lvl="0" indent="0" defTabSz="914400">
              <a:lnSpc>
                <a:spcPct val="90000"/>
              </a:lnSpc>
              <a:spcBef>
                <a:spcPts val="0"/>
              </a:spcBef>
              <a:spcAft>
                <a:spcPts val="600"/>
              </a:spcAft>
              <a:buClr>
                <a:schemeClr val="accent1"/>
              </a:buClr>
              <a:buNone/>
            </a:pPr>
            <a:r>
              <a:rPr lang="en-US" b="1" u="sng" dirty="0"/>
              <a:t>Pearson Correlation:</a:t>
            </a:r>
          </a:p>
          <a:p>
            <a:pPr marL="0" lvl="0" indent="0" defTabSz="914400">
              <a:lnSpc>
                <a:spcPct val="90000"/>
              </a:lnSpc>
              <a:spcBef>
                <a:spcPts val="0"/>
              </a:spcBef>
              <a:spcAft>
                <a:spcPts val="600"/>
              </a:spcAft>
              <a:buClr>
                <a:schemeClr val="accent1"/>
              </a:buClr>
              <a:buNone/>
            </a:pPr>
            <a:r>
              <a:rPr lang="en-US" dirty="0"/>
              <a:t>In the context of the apps </a:t>
            </a:r>
            <a:r>
              <a:rPr lang="en-US" dirty="0" err="1"/>
              <a:t>DataFrame</a:t>
            </a:r>
            <a:r>
              <a:rPr lang="en-US" dirty="0"/>
              <a:t>, </a:t>
            </a:r>
            <a:r>
              <a:rPr lang="en-US" dirty="0" err="1"/>
              <a:t>ver</a:t>
            </a:r>
            <a:r>
              <a:rPr lang="en-US" dirty="0"/>
              <a:t> likely represents the version of the app. This column would contain information about the latest version code or number for each app in the dataset, indicating the version released on the iOS App Store.</a:t>
            </a:r>
          </a:p>
          <a:p>
            <a:pPr marL="0" lvl="0" indent="0" defTabSz="914400">
              <a:lnSpc>
                <a:spcPct val="90000"/>
              </a:lnSpc>
              <a:spcBef>
                <a:spcPts val="0"/>
              </a:spcBef>
              <a:spcAft>
                <a:spcPts val="600"/>
              </a:spcAft>
              <a:buClr>
                <a:schemeClr val="accent1"/>
              </a:buClr>
              <a:buNone/>
            </a:pPr>
            <a:endParaRPr lang="en-US" dirty="0"/>
          </a:p>
          <a:p>
            <a:pPr marL="0" lvl="0" indent="0" defTabSz="914400">
              <a:lnSpc>
                <a:spcPct val="90000"/>
              </a:lnSpc>
              <a:spcBef>
                <a:spcPts val="0"/>
              </a:spcBef>
              <a:spcAft>
                <a:spcPts val="600"/>
              </a:spcAft>
              <a:buClr>
                <a:schemeClr val="accent1"/>
              </a:buClr>
              <a:buNone/>
            </a:pPr>
            <a:endParaRPr lang="en-US" dirty="0"/>
          </a:p>
          <a:p>
            <a:pPr marL="0" lvl="0" indent="0" defTabSz="914400">
              <a:lnSpc>
                <a:spcPct val="90000"/>
              </a:lnSpc>
              <a:spcBef>
                <a:spcPts val="0"/>
              </a:spcBef>
              <a:spcAft>
                <a:spcPts val="600"/>
              </a:spcAft>
              <a:buClr>
                <a:schemeClr val="accent1"/>
              </a:buClr>
              <a:buNone/>
            </a:pPr>
            <a:endParaRPr lang="en-US" dirty="0"/>
          </a:p>
          <a:p>
            <a:pPr marL="0" lvl="0" indent="0" defTabSz="914400">
              <a:lnSpc>
                <a:spcPct val="90000"/>
              </a:lnSpc>
              <a:spcBef>
                <a:spcPts val="0"/>
              </a:spcBef>
              <a:spcAft>
                <a:spcPts val="600"/>
              </a:spcAft>
              <a:buClr>
                <a:schemeClr val="accent1"/>
              </a:buClr>
              <a:buNone/>
            </a:pPr>
            <a:endParaRPr lang="en-US" dirty="0"/>
          </a:p>
          <a:p>
            <a:pPr marL="0" lvl="0" indent="0" defTabSz="914400">
              <a:lnSpc>
                <a:spcPct val="90000"/>
              </a:lnSpc>
              <a:spcBef>
                <a:spcPts val="0"/>
              </a:spcBef>
              <a:spcAft>
                <a:spcPts val="600"/>
              </a:spcAft>
              <a:buClr>
                <a:schemeClr val="accent1"/>
              </a:buClr>
              <a:buNone/>
            </a:pPr>
            <a:endParaRPr lang="en-US" dirty="0"/>
          </a:p>
          <a:p>
            <a:pPr marL="0" lvl="0" indent="0" defTabSz="914400">
              <a:lnSpc>
                <a:spcPct val="90000"/>
              </a:lnSpc>
              <a:spcBef>
                <a:spcPts val="0"/>
              </a:spcBef>
              <a:spcAft>
                <a:spcPts val="600"/>
              </a:spcAft>
              <a:buClr>
                <a:schemeClr val="accent1"/>
              </a:buClr>
              <a:buNone/>
            </a:pPr>
            <a:endParaRPr lang="en-US" dirty="0"/>
          </a:p>
          <a:p>
            <a:pPr marL="0" lvl="0" indent="0" defTabSz="914400">
              <a:lnSpc>
                <a:spcPct val="90000"/>
              </a:lnSpc>
              <a:spcBef>
                <a:spcPts val="0"/>
              </a:spcBef>
              <a:spcAft>
                <a:spcPts val="600"/>
              </a:spcAft>
              <a:buClr>
                <a:schemeClr val="accent1"/>
              </a:buClr>
              <a:buNone/>
            </a:pPr>
            <a:endParaRPr lang="en-US" dirty="0"/>
          </a:p>
        </p:txBody>
      </p:sp>
      <p:pic>
        <p:nvPicPr>
          <p:cNvPr id="326" name="Google Shape;326;p49" descr="A screenshot of a computer&#10;&#10;Description automatically generated"/>
          <p:cNvPicPr preferRelativeResize="0"/>
          <p:nvPr/>
        </p:nvPicPr>
        <p:blipFill>
          <a:blip r:embed="rId3"/>
          <a:stretch>
            <a:fillRect/>
          </a:stretch>
        </p:blipFill>
        <p:spPr>
          <a:xfrm>
            <a:off x="286298" y="3753016"/>
            <a:ext cx="8377642" cy="1208597"/>
          </a:xfrm>
          <a:prstGeom prst="rect">
            <a:avLst/>
          </a:prstGeom>
          <a:noFill/>
        </p:spPr>
      </p:pic>
      <p:pic>
        <p:nvPicPr>
          <p:cNvPr id="2" name="Google Shape;325;p49" descr="A screenshot of a computer program&#10;&#10;Description automatically generated">
            <a:extLst>
              <a:ext uri="{FF2B5EF4-FFF2-40B4-BE49-F238E27FC236}">
                <a16:creationId xmlns:a16="http://schemas.microsoft.com/office/drawing/2014/main" id="{8162F934-E48E-7F06-1BFB-3C32C0BEEA92}"/>
              </a:ext>
            </a:extLst>
          </p:cNvPr>
          <p:cNvPicPr preferRelativeResize="0"/>
          <p:nvPr/>
        </p:nvPicPr>
        <p:blipFill>
          <a:blip r:embed="rId4"/>
          <a:stretch>
            <a:fillRect/>
          </a:stretch>
        </p:blipFill>
        <p:spPr>
          <a:xfrm>
            <a:off x="5664200" y="1967076"/>
            <a:ext cx="2999740" cy="1382488"/>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0"/>
        <p:cNvGrpSpPr/>
        <p:nvPr/>
      </p:nvGrpSpPr>
      <p:grpSpPr>
        <a:xfrm>
          <a:off x="0" y="0"/>
          <a:ext cx="0" cy="0"/>
          <a:chOff x="0" y="0"/>
          <a:chExt cx="0" cy="0"/>
        </a:xfrm>
      </p:grpSpPr>
      <p:sp>
        <p:nvSpPr>
          <p:cNvPr id="331" name="Google Shape;331;p50"/>
          <p:cNvSpPr txBox="1">
            <a:spLocks noGrp="1"/>
          </p:cNvSpPr>
          <p:nvPr>
            <p:ph type="title"/>
          </p:nvPr>
        </p:nvSpPr>
        <p:spPr>
          <a:xfrm>
            <a:off x="768096" y="438912"/>
            <a:ext cx="455011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dirty="0"/>
              <a:t>Insights:</a:t>
            </a:r>
          </a:p>
        </p:txBody>
      </p:sp>
      <p:sp>
        <p:nvSpPr>
          <p:cNvPr id="332" name="Google Shape;332;p50"/>
          <p:cNvSpPr txBox="1"/>
          <p:nvPr/>
        </p:nvSpPr>
        <p:spPr>
          <a:xfrm>
            <a:off x="571500" y="1423283"/>
            <a:ext cx="4746709" cy="3308737"/>
          </a:xfrm>
          <a:prstGeom prst="rect">
            <a:avLst/>
          </a:prstGeom>
        </p:spPr>
        <p:txBody>
          <a:bodyPr spcFirstLastPara="1" vert="horz" lIns="45720" tIns="45720" rIns="45720" bIns="45720" rtlCol="0" anchorCtr="0">
            <a:normAutofit/>
          </a:bodyPr>
          <a:lstStyle/>
          <a:p>
            <a:pPr marL="0" lvl="0" indent="0" defTabSz="914400">
              <a:lnSpc>
                <a:spcPct val="90000"/>
              </a:lnSpc>
              <a:spcBef>
                <a:spcPts val="0"/>
              </a:spcBef>
              <a:spcAft>
                <a:spcPts val="600"/>
              </a:spcAft>
              <a:buClr>
                <a:schemeClr val="accent1"/>
              </a:buClr>
              <a:buNone/>
            </a:pPr>
            <a:r>
              <a:rPr lang="en-US" sz="1100" b="1" u="sng" dirty="0"/>
              <a:t>Feature Engineering:</a:t>
            </a:r>
            <a:endParaRPr lang="en-US" sz="1100" dirty="0"/>
          </a:p>
          <a:p>
            <a:pPr marL="0" lvl="0" indent="0" defTabSz="914400">
              <a:lnSpc>
                <a:spcPct val="90000"/>
              </a:lnSpc>
              <a:spcBef>
                <a:spcPts val="0"/>
              </a:spcBef>
              <a:spcAft>
                <a:spcPts val="600"/>
              </a:spcAft>
              <a:buClr>
                <a:schemeClr val="accent1"/>
              </a:buClr>
              <a:buNone/>
            </a:pPr>
            <a:r>
              <a:rPr lang="en-US" sz="1100" dirty="0"/>
              <a:t>Create new features:</a:t>
            </a:r>
          </a:p>
          <a:p>
            <a:pPr marL="0" lvl="0" indent="0" defTabSz="914400">
              <a:lnSpc>
                <a:spcPct val="90000"/>
              </a:lnSpc>
              <a:spcBef>
                <a:spcPts val="0"/>
              </a:spcBef>
              <a:spcAft>
                <a:spcPts val="600"/>
              </a:spcAft>
              <a:buClr>
                <a:schemeClr val="accent1"/>
              </a:buClr>
              <a:buNone/>
            </a:pPr>
            <a:r>
              <a:rPr lang="en-US" sz="1100" dirty="0"/>
              <a:t>This code modifies the </a:t>
            </a:r>
            <a:r>
              <a:rPr lang="en-US" sz="1100" dirty="0" err="1"/>
              <a:t>new_apps</a:t>
            </a:r>
            <a:r>
              <a:rPr lang="en-US" sz="1100" dirty="0"/>
              <a:t> </a:t>
            </a:r>
            <a:r>
              <a:rPr lang="en-US" sz="1100" dirty="0" err="1"/>
              <a:t>DataFrame</a:t>
            </a:r>
            <a:r>
              <a:rPr lang="en-US" sz="1100" dirty="0"/>
              <a:t> by creating two new columns, </a:t>
            </a:r>
            <a:r>
              <a:rPr lang="en-US" sz="1100" dirty="0" err="1"/>
              <a:t>total_users_rating</a:t>
            </a:r>
            <a:r>
              <a:rPr lang="en-US" sz="1100" dirty="0"/>
              <a:t> and </a:t>
            </a:r>
            <a:r>
              <a:rPr lang="en-US" sz="1100" dirty="0" err="1"/>
              <a:t>total_users_rating_cur</a:t>
            </a:r>
            <a:r>
              <a:rPr lang="en-US" sz="1100" dirty="0"/>
              <a:t>, which estimate the total number of user ratings by dividing the total and current version rating counts by their respective user ratings. The original columns used for this calculation (</a:t>
            </a:r>
            <a:r>
              <a:rPr lang="en-US" sz="1100" dirty="0" err="1"/>
              <a:t>rating_count_tot</a:t>
            </a:r>
            <a:r>
              <a:rPr lang="en-US" sz="1100" dirty="0"/>
              <a:t>, </a:t>
            </a:r>
            <a:r>
              <a:rPr lang="en-US" sz="1100" dirty="0" err="1"/>
              <a:t>user_rating</a:t>
            </a:r>
            <a:r>
              <a:rPr lang="en-US" sz="1100" dirty="0"/>
              <a:t>, </a:t>
            </a:r>
            <a:r>
              <a:rPr lang="en-US" sz="1100" dirty="0" err="1"/>
              <a:t>rating_count_ver</a:t>
            </a:r>
            <a:r>
              <a:rPr lang="en-US" sz="1100" dirty="0"/>
              <a:t>, and </a:t>
            </a:r>
            <a:r>
              <a:rPr lang="en-US" sz="1100" dirty="0" err="1"/>
              <a:t>user_rating_ver</a:t>
            </a:r>
            <a:r>
              <a:rPr lang="en-US" sz="1100" dirty="0"/>
              <a:t>) are then deleted.</a:t>
            </a:r>
          </a:p>
          <a:p>
            <a:pPr marL="0" lvl="0" indent="0" defTabSz="914400">
              <a:lnSpc>
                <a:spcPct val="90000"/>
              </a:lnSpc>
              <a:spcBef>
                <a:spcPts val="0"/>
              </a:spcBef>
              <a:spcAft>
                <a:spcPts val="600"/>
              </a:spcAft>
              <a:buClr>
                <a:schemeClr val="accent1"/>
              </a:buClr>
              <a:buNone/>
            </a:pPr>
            <a:r>
              <a:rPr lang="en-US" sz="1100" dirty="0" err="1"/>
              <a:t>fillna</a:t>
            </a:r>
            <a:r>
              <a:rPr lang="en-US" sz="1100" dirty="0"/>
              <a:t>(0, </a:t>
            </a:r>
            <a:r>
              <a:rPr lang="en-US" sz="1100" dirty="0" err="1"/>
              <a:t>inplace</a:t>
            </a:r>
            <a:r>
              <a:rPr lang="en-US" sz="1100" dirty="0"/>
              <a:t>=True) ensures that any </a:t>
            </a:r>
            <a:r>
              <a:rPr lang="en-US" sz="1100" dirty="0" err="1"/>
              <a:t>NaN</a:t>
            </a:r>
            <a:r>
              <a:rPr lang="en-US" sz="1100" dirty="0"/>
              <a:t> values in the new columns are replaced with 0. The apply(lambda x: </a:t>
            </a:r>
            <a:r>
              <a:rPr lang="en-US" sz="1100" dirty="0" err="1"/>
              <a:t>math.ceil</a:t>
            </a:r>
            <a:r>
              <a:rPr lang="en-US" sz="1100" dirty="0"/>
              <a:t>(x)) rounds up the values in these columns to the nearest whole number. Finally, </a:t>
            </a:r>
            <a:r>
              <a:rPr lang="en-US" sz="1100" dirty="0" err="1"/>
              <a:t>new_apps.head</a:t>
            </a:r>
            <a:r>
              <a:rPr lang="en-US" sz="1100" dirty="0"/>
              <a:t>() displays the first few rows of the modified </a:t>
            </a:r>
            <a:r>
              <a:rPr lang="en-US" sz="1100" dirty="0" err="1"/>
              <a:t>DataFrame</a:t>
            </a:r>
            <a:r>
              <a:rPr lang="en-US" sz="1100" dirty="0"/>
              <a:t>.</a:t>
            </a:r>
          </a:p>
          <a:p>
            <a:pPr marL="0" lvl="0" indent="0" defTabSz="914400">
              <a:lnSpc>
                <a:spcPct val="90000"/>
              </a:lnSpc>
              <a:spcBef>
                <a:spcPts val="0"/>
              </a:spcBef>
              <a:spcAft>
                <a:spcPts val="600"/>
              </a:spcAft>
              <a:buClr>
                <a:schemeClr val="accent1"/>
              </a:buClr>
              <a:buNone/>
            </a:pPr>
            <a:endParaRPr lang="en-US" sz="1100" dirty="0"/>
          </a:p>
          <a:p>
            <a:pPr marL="0" lvl="0" indent="0" defTabSz="914400">
              <a:lnSpc>
                <a:spcPct val="90000"/>
              </a:lnSpc>
              <a:spcBef>
                <a:spcPts val="0"/>
              </a:spcBef>
              <a:spcAft>
                <a:spcPts val="600"/>
              </a:spcAft>
              <a:buClr>
                <a:schemeClr val="accent1"/>
              </a:buClr>
              <a:buNone/>
            </a:pPr>
            <a:endParaRPr lang="en-US" sz="1100" dirty="0"/>
          </a:p>
        </p:txBody>
      </p:sp>
      <p:pic>
        <p:nvPicPr>
          <p:cNvPr id="333" name="Google Shape;333;p50" descr="A screen shot of a computer program&#10;&#10;Description automatically generated"/>
          <p:cNvPicPr preferRelativeResize="0"/>
          <p:nvPr/>
        </p:nvPicPr>
        <p:blipFill rotWithShape="1">
          <a:blip r:embed="rId3"/>
          <a:srcRect t="15710" b="2716"/>
          <a:stretch/>
        </p:blipFill>
        <p:spPr>
          <a:xfrm>
            <a:off x="5255812" y="1956021"/>
            <a:ext cx="3710278" cy="1565404"/>
          </a:xfrm>
          <a:prstGeom prst="rect">
            <a:avLst/>
          </a:prstGeom>
          <a:noFill/>
        </p:spPr>
      </p:pic>
      <p:pic>
        <p:nvPicPr>
          <p:cNvPr id="334" name="Google Shape;334;p50" descr="A screenshot of a computer&#10;&#10;Description automatically generated"/>
          <p:cNvPicPr preferRelativeResize="0"/>
          <p:nvPr/>
        </p:nvPicPr>
        <p:blipFill>
          <a:blip r:embed="rId4"/>
          <a:stretch>
            <a:fillRect/>
          </a:stretch>
        </p:blipFill>
        <p:spPr>
          <a:xfrm>
            <a:off x="119301" y="3760968"/>
            <a:ext cx="8846789" cy="123676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olecular structure and periodic table on a desk">
            <a:extLst>
              <a:ext uri="{FF2B5EF4-FFF2-40B4-BE49-F238E27FC236}">
                <a16:creationId xmlns:a16="http://schemas.microsoft.com/office/drawing/2014/main" id="{B621CC20-FD53-8EE7-D8B3-8AB9B2D1DF0D}"/>
              </a:ext>
            </a:extLst>
          </p:cNvPr>
          <p:cNvPicPr>
            <a:picLocks noChangeAspect="1"/>
          </p:cNvPicPr>
          <p:nvPr/>
        </p:nvPicPr>
        <p:blipFill>
          <a:blip r:embed="rId2">
            <a:duotone>
              <a:prstClr val="black"/>
              <a:schemeClr val="tx2">
                <a:tint val="45000"/>
                <a:satMod val="400000"/>
              </a:schemeClr>
            </a:duotone>
            <a:alphaModFix amt="25000"/>
          </a:blip>
          <a:srcRect b="15731"/>
          <a:stretch/>
        </p:blipFill>
        <p:spPr>
          <a:xfrm>
            <a:off x="20" y="10"/>
            <a:ext cx="9143980" cy="5143490"/>
          </a:xfrm>
          <a:prstGeom prst="rect">
            <a:avLst/>
          </a:prstGeom>
        </p:spPr>
      </p:pic>
      <p:sp>
        <p:nvSpPr>
          <p:cNvPr id="2" name="Title 1">
            <a:extLst>
              <a:ext uri="{FF2B5EF4-FFF2-40B4-BE49-F238E27FC236}">
                <a16:creationId xmlns:a16="http://schemas.microsoft.com/office/drawing/2014/main" id="{B0BD7C42-E6F1-90C1-DE81-6C02FCE7A0A6}"/>
              </a:ext>
            </a:extLst>
          </p:cNvPr>
          <p:cNvSpPr>
            <a:spLocks noGrp="1"/>
          </p:cNvSpPr>
          <p:nvPr>
            <p:ph type="title"/>
          </p:nvPr>
        </p:nvSpPr>
        <p:spPr>
          <a:xfrm>
            <a:off x="768096" y="438912"/>
            <a:ext cx="7290054" cy="1124712"/>
          </a:xfrm>
        </p:spPr>
        <p:txBody>
          <a:bodyPr vert="horz" lIns="91440" tIns="45720" rIns="91440" bIns="45720" rtlCol="0" anchor="ctr">
            <a:normAutofit/>
          </a:bodyPr>
          <a:lstStyle/>
          <a:p>
            <a:pPr defTabSz="914400">
              <a:spcBef>
                <a:spcPct val="0"/>
              </a:spcBef>
            </a:pPr>
            <a:r>
              <a:rPr lang="en-US" sz="5000" spc="100">
                <a:solidFill>
                  <a:schemeClr val="tx1"/>
                </a:solidFill>
              </a:rPr>
              <a:t>Adding Dataset for EDA </a:t>
            </a:r>
          </a:p>
        </p:txBody>
      </p:sp>
      <p:sp>
        <p:nvSpPr>
          <p:cNvPr id="3" name="Text Placeholder 2">
            <a:extLst>
              <a:ext uri="{FF2B5EF4-FFF2-40B4-BE49-F238E27FC236}">
                <a16:creationId xmlns:a16="http://schemas.microsoft.com/office/drawing/2014/main" id="{50019918-45D2-A219-4D56-2D2D809B60C8}"/>
              </a:ext>
            </a:extLst>
          </p:cNvPr>
          <p:cNvSpPr>
            <a:spLocks noGrp="1"/>
          </p:cNvSpPr>
          <p:nvPr>
            <p:ph type="body" idx="1"/>
          </p:nvPr>
        </p:nvSpPr>
        <p:spPr>
          <a:xfrm>
            <a:off x="768096" y="1714500"/>
            <a:ext cx="7290054" cy="3017520"/>
          </a:xfrm>
        </p:spPr>
        <p:txBody>
          <a:bodyPr vert="horz" lIns="45720" tIns="45720" rIns="45720" bIns="45720" rtlCol="0">
            <a:normAutofit/>
          </a:bodyPr>
          <a:lstStyle/>
          <a:p>
            <a:pPr marL="114300" indent="0" defTabSz="914400">
              <a:spcAft>
                <a:spcPts val="600"/>
              </a:spcAft>
              <a:buNone/>
            </a:pPr>
            <a:r>
              <a:rPr lang="en-US" sz="1200" dirty="0"/>
              <a:t># Import necessary libraries</a:t>
            </a:r>
          </a:p>
          <a:p>
            <a:pPr marL="114300" indent="0" defTabSz="914400">
              <a:spcAft>
                <a:spcPts val="600"/>
              </a:spcAft>
              <a:buNone/>
            </a:pPr>
            <a:r>
              <a:rPr lang="en-US" sz="1200" dirty="0"/>
              <a:t>import pandas as pd</a:t>
            </a:r>
          </a:p>
          <a:p>
            <a:pPr marL="114300" indent="0" defTabSz="914400">
              <a:spcAft>
                <a:spcPts val="600"/>
              </a:spcAft>
              <a:buNone/>
            </a:pPr>
            <a:r>
              <a:rPr lang="en-US" sz="1200" dirty="0"/>
              <a:t>import </a:t>
            </a:r>
            <a:r>
              <a:rPr lang="en-US" sz="1200" dirty="0" err="1"/>
              <a:t>numpy</a:t>
            </a:r>
            <a:r>
              <a:rPr lang="en-US" sz="1200" dirty="0"/>
              <a:t> as np</a:t>
            </a:r>
          </a:p>
          <a:p>
            <a:pPr marL="114300" indent="0" defTabSz="914400">
              <a:spcAft>
                <a:spcPts val="600"/>
              </a:spcAft>
              <a:buNone/>
            </a:pPr>
            <a:r>
              <a:rPr lang="en-US" sz="1200" dirty="0"/>
              <a:t>import </a:t>
            </a:r>
            <a:r>
              <a:rPr lang="en-US" sz="1200" dirty="0" err="1"/>
              <a:t>matplotlib.pyplot</a:t>
            </a:r>
            <a:r>
              <a:rPr lang="en-US" sz="1200" dirty="0"/>
              <a:t> as </a:t>
            </a:r>
            <a:r>
              <a:rPr lang="en-US" sz="1200" dirty="0" err="1"/>
              <a:t>plt</a:t>
            </a:r>
            <a:endParaRPr lang="en-US" sz="1200" dirty="0"/>
          </a:p>
          <a:p>
            <a:pPr marL="114300" indent="0" defTabSz="914400">
              <a:spcAft>
                <a:spcPts val="600"/>
              </a:spcAft>
              <a:buNone/>
            </a:pPr>
            <a:r>
              <a:rPr lang="en-US" sz="1200" dirty="0"/>
              <a:t>import seaborn as </a:t>
            </a:r>
            <a:r>
              <a:rPr lang="en-US" sz="1200" dirty="0" err="1"/>
              <a:t>sns</a:t>
            </a:r>
            <a:endParaRPr lang="en-US" sz="1200" dirty="0"/>
          </a:p>
          <a:p>
            <a:pPr marL="114300" indent="0" defTabSz="914400">
              <a:spcAft>
                <a:spcPts val="600"/>
              </a:spcAft>
              <a:buNone/>
            </a:pPr>
            <a:r>
              <a:rPr lang="en-US" sz="1200" dirty="0"/>
              <a:t>import </a:t>
            </a:r>
            <a:r>
              <a:rPr lang="en-US" sz="1200" dirty="0" err="1"/>
              <a:t>squarify</a:t>
            </a:r>
            <a:r>
              <a:rPr lang="en-US" sz="1200" dirty="0"/>
              <a:t> # pip install </a:t>
            </a:r>
            <a:r>
              <a:rPr lang="en-US" sz="1200" dirty="0" err="1"/>
              <a:t>squarify</a:t>
            </a:r>
            <a:r>
              <a:rPr lang="en-US" sz="1200" dirty="0"/>
              <a:t> (algorithm for </a:t>
            </a:r>
            <a:r>
              <a:rPr lang="en-US" sz="1200" dirty="0" err="1"/>
              <a:t>treemap</a:t>
            </a:r>
            <a:r>
              <a:rPr lang="en-US" sz="1200" dirty="0"/>
              <a:t>)</a:t>
            </a:r>
          </a:p>
          <a:p>
            <a:pPr marL="114300" indent="0" defTabSz="914400">
              <a:spcAft>
                <a:spcPts val="600"/>
              </a:spcAft>
              <a:buNone/>
            </a:pPr>
            <a:r>
              <a:rPr lang="en-US" sz="1200" dirty="0"/>
              <a:t>import </a:t>
            </a:r>
            <a:r>
              <a:rPr lang="en-US" sz="1200" dirty="0" err="1"/>
              <a:t>os</a:t>
            </a:r>
            <a:endParaRPr lang="en-US" sz="1200" dirty="0"/>
          </a:p>
          <a:p>
            <a:pPr marL="114300" indent="0" defTabSz="914400">
              <a:spcAft>
                <a:spcPts val="600"/>
              </a:spcAft>
              <a:buNone/>
            </a:pPr>
            <a:r>
              <a:rPr lang="en-US" sz="1200" dirty="0"/>
              <a:t>import math </a:t>
            </a:r>
          </a:p>
          <a:p>
            <a:pPr marL="114300" indent="0" defTabSz="914400">
              <a:spcAft>
                <a:spcPts val="600"/>
              </a:spcAft>
              <a:buNone/>
            </a:pPr>
            <a:endParaRPr lang="en-US" sz="1200" dirty="0"/>
          </a:p>
          <a:p>
            <a:pPr marL="114300" indent="0" defTabSz="914400">
              <a:spcAft>
                <a:spcPts val="600"/>
              </a:spcAft>
              <a:buNone/>
            </a:pPr>
            <a:r>
              <a:rPr lang="en-US" sz="1200" dirty="0"/>
              <a:t>apps = </a:t>
            </a:r>
            <a:r>
              <a:rPr lang="en-US" sz="1200" dirty="0" err="1"/>
              <a:t>pd.read_csv</a:t>
            </a:r>
            <a:r>
              <a:rPr lang="en-US" sz="1200" dirty="0"/>
              <a:t>(</a:t>
            </a:r>
            <a:r>
              <a:rPr lang="en-US" sz="1200" dirty="0" err="1"/>
              <a:t>r"C</a:t>
            </a:r>
            <a:r>
              <a:rPr lang="en-US" sz="1200" dirty="0"/>
              <a:t>:\Users\</a:t>
            </a:r>
            <a:r>
              <a:rPr lang="en-US" sz="1200" dirty="0" err="1"/>
              <a:t>princ</a:t>
            </a:r>
            <a:r>
              <a:rPr lang="en-US" sz="1200" dirty="0"/>
              <a:t>\Desktop\PACE Docs\Fall\Python\Midterm Project\</a:t>
            </a:r>
            <a:r>
              <a:rPr lang="en-US" sz="1200" dirty="0" err="1"/>
              <a:t>AppleStore.csv</a:t>
            </a:r>
            <a:r>
              <a:rPr lang="en-US" sz="1200" dirty="0"/>
              <a:t>", </a:t>
            </a:r>
            <a:r>
              <a:rPr lang="en-US" sz="1200" dirty="0" err="1"/>
              <a:t>index_col</a:t>
            </a:r>
            <a:r>
              <a:rPr lang="en-US" sz="1200" dirty="0"/>
              <a:t>=[0])</a:t>
            </a:r>
          </a:p>
          <a:p>
            <a:pPr marL="114300" indent="0" defTabSz="914400">
              <a:spcAft>
                <a:spcPts val="600"/>
              </a:spcAft>
              <a:buNone/>
            </a:pPr>
            <a:r>
              <a:rPr lang="en-US" sz="1200" dirty="0" err="1"/>
              <a:t>apps.head</a:t>
            </a:r>
            <a:r>
              <a:rPr lang="en-US" sz="1200" dirty="0"/>
              <a:t>()</a:t>
            </a:r>
          </a:p>
        </p:txBody>
      </p:sp>
    </p:spTree>
    <p:extLst>
      <p:ext uri="{BB962C8B-B14F-4D97-AF65-F5344CB8AC3E}">
        <p14:creationId xmlns:p14="http://schemas.microsoft.com/office/powerpoint/2010/main" val="161323717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8"/>
        <p:cNvGrpSpPr/>
        <p:nvPr/>
      </p:nvGrpSpPr>
      <p:grpSpPr>
        <a:xfrm>
          <a:off x="0" y="0"/>
          <a:ext cx="0" cy="0"/>
          <a:chOff x="0" y="0"/>
          <a:chExt cx="0" cy="0"/>
        </a:xfrm>
      </p:grpSpPr>
      <p:cxnSp>
        <p:nvCxnSpPr>
          <p:cNvPr id="350" name="Straight Connector 349">
            <a:extLst>
              <a:ext uri="{FF2B5EF4-FFF2-40B4-BE49-F238E27FC236}">
                <a16:creationId xmlns:a16="http://schemas.microsoft.com/office/drawing/2014/main" id="{6C052E40-48FB-4B1F-BDD1-4703C3DE7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49" name="Rectangle 348">
            <a:extLst>
              <a:ext uri="{FF2B5EF4-FFF2-40B4-BE49-F238E27FC236}">
                <a16:creationId xmlns:a16="http://schemas.microsoft.com/office/drawing/2014/main" id="{C8AB657B-CF68-4EB0-A521-C48BF1073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CB283576-C281-46EA-B7BD-4E6F5CDFE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3308" y="363474"/>
            <a:ext cx="5846042" cy="2633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990420C6-CF29-4826-8EF3-7080DC082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3308" y="3112946"/>
            <a:ext cx="5846042" cy="1664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Google Shape;339;p51"/>
          <p:cNvSpPr txBox="1">
            <a:spLocks noGrp="1"/>
          </p:cNvSpPr>
          <p:nvPr>
            <p:ph type="title"/>
          </p:nvPr>
        </p:nvSpPr>
        <p:spPr>
          <a:xfrm>
            <a:off x="3513677" y="3293268"/>
            <a:ext cx="5014130" cy="130410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t>Insights:</a:t>
            </a:r>
            <a:endParaRPr lang="en-US" sz="5000" spc="100" dirty="0"/>
          </a:p>
        </p:txBody>
      </p:sp>
      <p:pic>
        <p:nvPicPr>
          <p:cNvPr id="341" name="Google Shape;341;p51" descr="A screen shot of a computer screen&#10;&#10;Description automatically generated"/>
          <p:cNvPicPr preferRelativeResize="0"/>
          <p:nvPr/>
        </p:nvPicPr>
        <p:blipFill rotWithShape="1">
          <a:blip r:embed="rId3"/>
          <a:srcRect t="53029"/>
          <a:stretch/>
        </p:blipFill>
        <p:spPr>
          <a:xfrm>
            <a:off x="0" y="683581"/>
            <a:ext cx="2923303" cy="550415"/>
          </a:xfrm>
          <a:prstGeom prst="rect">
            <a:avLst/>
          </a:prstGeom>
          <a:noFill/>
        </p:spPr>
      </p:pic>
      <p:pic>
        <p:nvPicPr>
          <p:cNvPr id="342" name="Google Shape;342;p51" descr="A screen shot of a computer&#10;&#10;Description automatically generated"/>
          <p:cNvPicPr preferRelativeResize="0"/>
          <p:nvPr/>
        </p:nvPicPr>
        <p:blipFill rotWithShape="1">
          <a:blip r:embed="rId4"/>
          <a:srcRect t="46578"/>
          <a:stretch/>
        </p:blipFill>
        <p:spPr>
          <a:xfrm>
            <a:off x="339904" y="1925286"/>
            <a:ext cx="1722266" cy="356350"/>
          </a:xfrm>
          <a:prstGeom prst="rect">
            <a:avLst/>
          </a:prstGeom>
          <a:noFill/>
        </p:spPr>
      </p:pic>
      <p:pic>
        <p:nvPicPr>
          <p:cNvPr id="3" name="Google Shape;350;p52" descr="A computer screen shot of a code&#10;&#10;Description automatically generated">
            <a:extLst>
              <a:ext uri="{FF2B5EF4-FFF2-40B4-BE49-F238E27FC236}">
                <a16:creationId xmlns:a16="http://schemas.microsoft.com/office/drawing/2014/main" id="{9470024E-EA62-17C1-7EED-FF88A6055DC3}"/>
              </a:ext>
            </a:extLst>
          </p:cNvPr>
          <p:cNvPicPr preferRelativeResize="0"/>
          <p:nvPr/>
        </p:nvPicPr>
        <p:blipFill rotWithShape="1">
          <a:blip r:embed="rId5"/>
          <a:srcRect t="74256"/>
          <a:stretch/>
        </p:blipFill>
        <p:spPr>
          <a:xfrm>
            <a:off x="571500" y="3871409"/>
            <a:ext cx="1722268" cy="295832"/>
          </a:xfrm>
          <a:prstGeom prst="rect">
            <a:avLst/>
          </a:prstGeom>
          <a:noFill/>
        </p:spPr>
      </p:pic>
      <p:sp>
        <p:nvSpPr>
          <p:cNvPr id="340" name="Google Shape;340;p51"/>
          <p:cNvSpPr txBox="1"/>
          <p:nvPr/>
        </p:nvSpPr>
        <p:spPr>
          <a:xfrm>
            <a:off x="3164851" y="603748"/>
            <a:ext cx="5362956" cy="2153412"/>
          </a:xfrm>
          <a:prstGeom prst="rect">
            <a:avLst/>
          </a:prstGeom>
        </p:spPr>
        <p:txBody>
          <a:bodyPr spcFirstLastPara="1" vert="horz" lIns="45720" tIns="45720" rIns="45720" bIns="45720" rtlCol="0" anchorCtr="0">
            <a:normAutofit/>
          </a:bodyPr>
          <a:lstStyle/>
          <a:p>
            <a:pPr marL="0" lvl="0" indent="0" defTabSz="914400">
              <a:lnSpc>
                <a:spcPct val="90000"/>
              </a:lnSpc>
              <a:spcBef>
                <a:spcPts val="0"/>
              </a:spcBef>
              <a:spcAft>
                <a:spcPts val="600"/>
              </a:spcAft>
              <a:buClr>
                <a:schemeClr val="accent1"/>
              </a:buClr>
              <a:buNone/>
            </a:pPr>
            <a:r>
              <a:rPr lang="en-US" sz="800" b="1" u="sng">
                <a:solidFill>
                  <a:srgbClr val="FFFFFF"/>
                </a:solidFill>
              </a:rPr>
              <a:t>Feature Engineering:</a:t>
            </a:r>
          </a:p>
          <a:p>
            <a:pPr marL="0" lvl="0" indent="0" defTabSz="914400">
              <a:lnSpc>
                <a:spcPct val="90000"/>
              </a:lnSpc>
              <a:spcBef>
                <a:spcPts val="0"/>
              </a:spcBef>
              <a:spcAft>
                <a:spcPts val="600"/>
              </a:spcAft>
              <a:buClr>
                <a:schemeClr val="accent1"/>
              </a:buClr>
              <a:buNone/>
            </a:pPr>
            <a:endParaRPr lang="en-US" sz="800">
              <a:solidFill>
                <a:srgbClr val="FFFFFF"/>
              </a:solidFill>
            </a:endParaRPr>
          </a:p>
          <a:p>
            <a:pPr marL="0" lvl="0" indent="0" defTabSz="914400">
              <a:lnSpc>
                <a:spcPct val="90000"/>
              </a:lnSpc>
              <a:spcBef>
                <a:spcPts val="0"/>
              </a:spcBef>
              <a:spcAft>
                <a:spcPts val="600"/>
              </a:spcAft>
              <a:buClr>
                <a:schemeClr val="accent1"/>
              </a:buClr>
              <a:buNone/>
            </a:pPr>
            <a:r>
              <a:rPr lang="en-US" sz="800">
                <a:solidFill>
                  <a:srgbClr val="FFFFFF"/>
                </a:solidFill>
              </a:rPr>
              <a:t>Check whether any error in support language field:</a:t>
            </a:r>
          </a:p>
          <a:p>
            <a:pPr marL="0" lvl="0" indent="0" defTabSz="914400">
              <a:lnSpc>
                <a:spcPct val="90000"/>
              </a:lnSpc>
              <a:spcBef>
                <a:spcPts val="0"/>
              </a:spcBef>
              <a:spcAft>
                <a:spcPts val="600"/>
              </a:spcAft>
              <a:buClr>
                <a:schemeClr val="accent1"/>
              </a:buClr>
              <a:buNone/>
            </a:pPr>
            <a:r>
              <a:rPr lang="en-US" sz="800">
                <a:solidFill>
                  <a:srgbClr val="FFFFFF"/>
                </a:solidFill>
              </a:rPr>
              <a:t>This code checks and modifies the lang.num column in the new_apps DataFrame:</a:t>
            </a:r>
          </a:p>
          <a:p>
            <a:pPr marL="0" lvl="0" indent="0" defTabSz="914400">
              <a:lnSpc>
                <a:spcPct val="90000"/>
              </a:lnSpc>
              <a:spcBef>
                <a:spcPts val="0"/>
              </a:spcBef>
              <a:spcAft>
                <a:spcPts val="600"/>
              </a:spcAft>
              <a:buClr>
                <a:schemeClr val="accent1"/>
              </a:buClr>
              <a:buNone/>
            </a:pPr>
            <a:endParaRPr lang="en-US" sz="800">
              <a:solidFill>
                <a:srgbClr val="FFFFFF"/>
              </a:solidFill>
            </a:endParaRPr>
          </a:p>
          <a:p>
            <a:pPr marL="0" lvl="0" indent="0" defTabSz="914400">
              <a:lnSpc>
                <a:spcPct val="90000"/>
              </a:lnSpc>
              <a:spcBef>
                <a:spcPts val="0"/>
              </a:spcBef>
              <a:spcAft>
                <a:spcPts val="600"/>
              </a:spcAft>
              <a:buClr>
                <a:schemeClr val="accent1"/>
              </a:buClr>
              <a:buNone/>
            </a:pPr>
            <a:r>
              <a:rPr lang="en-US" sz="800">
                <a:solidFill>
                  <a:srgbClr val="FFFFFF"/>
                </a:solidFill>
              </a:rPr>
              <a:t>len(new_apps[new_apps['lang.num'] == 0]): Counts the number of rows where the lang.num column (number of languages supported by an app) is 0.</a:t>
            </a:r>
          </a:p>
          <a:p>
            <a:pPr marL="0" lvl="0" indent="0" defTabSz="914400">
              <a:lnSpc>
                <a:spcPct val="90000"/>
              </a:lnSpc>
              <a:spcBef>
                <a:spcPts val="0"/>
              </a:spcBef>
              <a:spcAft>
                <a:spcPts val="600"/>
              </a:spcAft>
              <a:buClr>
                <a:schemeClr val="accent1"/>
              </a:buClr>
              <a:buNone/>
            </a:pPr>
            <a:r>
              <a:rPr lang="en-US" sz="800">
                <a:solidFill>
                  <a:srgbClr val="FFFFFF"/>
                </a:solidFill>
              </a:rPr>
              <a:t>new_apps['lang.num'].replace(0, 1, inplace=True): Replaces any 0 values in the lang.num column with 1, ensuring that apps showing zero language support are corrected to at least one language.</a:t>
            </a:r>
          </a:p>
          <a:p>
            <a:pPr marL="0" lvl="0" indent="0" defTabSz="914400">
              <a:lnSpc>
                <a:spcPct val="90000"/>
              </a:lnSpc>
              <a:spcBef>
                <a:spcPts val="0"/>
              </a:spcBef>
              <a:spcAft>
                <a:spcPts val="600"/>
              </a:spcAft>
              <a:buClr>
                <a:schemeClr val="accent1"/>
              </a:buClr>
              <a:buNone/>
            </a:pPr>
            <a:r>
              <a:rPr lang="en-US" sz="800">
                <a:solidFill>
                  <a:srgbClr val="FFFFFF"/>
                </a:solidFill>
              </a:rPr>
              <a:t>len(new_apps[new_apps['lang.num'] == 0]): Re-checks the count of rows where lang.num is 0 to confirm that no entries with 0 remain after the replacement.</a:t>
            </a:r>
          </a:p>
          <a:p>
            <a:pPr marL="0" lvl="0" indent="0" defTabSz="914400">
              <a:lnSpc>
                <a:spcPct val="90000"/>
              </a:lnSpc>
              <a:spcBef>
                <a:spcPts val="0"/>
              </a:spcBef>
              <a:spcAft>
                <a:spcPts val="600"/>
              </a:spcAft>
              <a:buClr>
                <a:schemeClr val="accent1"/>
              </a:buClr>
              <a:buNone/>
            </a:pPr>
            <a:r>
              <a:rPr lang="en-US" sz="800">
                <a:solidFill>
                  <a:srgbClr val="FFFFFF"/>
                </a:solidFill>
              </a:rPr>
              <a:t>This process ensures logical consistency in the data by avoiding apps that claim to support zero languages.</a:t>
            </a:r>
          </a:p>
          <a:p>
            <a:pPr marL="0" lvl="0" indent="0" defTabSz="914400">
              <a:lnSpc>
                <a:spcPct val="90000"/>
              </a:lnSpc>
              <a:spcBef>
                <a:spcPts val="0"/>
              </a:spcBef>
              <a:spcAft>
                <a:spcPts val="600"/>
              </a:spcAft>
              <a:buClr>
                <a:schemeClr val="accent1"/>
              </a:buClr>
              <a:buNone/>
            </a:pPr>
            <a:endParaRPr lang="en-US" sz="800">
              <a:solidFill>
                <a:srgbClr val="FFFFFF"/>
              </a:solidFill>
            </a:endParaRPr>
          </a:p>
          <a:p>
            <a:pPr marL="0" lvl="0" indent="0" defTabSz="914400">
              <a:lnSpc>
                <a:spcPct val="90000"/>
              </a:lnSpc>
              <a:spcBef>
                <a:spcPts val="0"/>
              </a:spcBef>
              <a:spcAft>
                <a:spcPts val="600"/>
              </a:spcAft>
              <a:buClr>
                <a:schemeClr val="accent1"/>
              </a:buClr>
              <a:buNone/>
            </a:pPr>
            <a:endParaRPr lang="en-US" sz="800" dirty="0">
              <a:solidFill>
                <a:srgbClr val="FFFFFF"/>
              </a:solidFill>
            </a:endParaRPr>
          </a:p>
        </p:txBody>
      </p:sp>
      <p:pic>
        <p:nvPicPr>
          <p:cNvPr id="2" name="Google Shape;349;p52" descr="A computer screen shot of a code&#10;&#10;Description automatically generated">
            <a:extLst>
              <a:ext uri="{FF2B5EF4-FFF2-40B4-BE49-F238E27FC236}">
                <a16:creationId xmlns:a16="http://schemas.microsoft.com/office/drawing/2014/main" id="{58D9C9B6-EAE1-5A2F-AF00-919E8D43F41A}"/>
              </a:ext>
            </a:extLst>
          </p:cNvPr>
          <p:cNvPicPr preferRelativeResize="0"/>
          <p:nvPr/>
        </p:nvPicPr>
        <p:blipFill rotWithShape="1">
          <a:blip r:embed="rId5"/>
          <a:srcRect t="30663" b="26996"/>
          <a:stretch/>
        </p:blipFill>
        <p:spPr>
          <a:xfrm>
            <a:off x="-1" y="2818793"/>
            <a:ext cx="2923303" cy="588306"/>
          </a:xfrm>
          <a:prstGeom prst="rect">
            <a:avLst/>
          </a:prstGeom>
          <a:noFill/>
        </p:spPr>
      </p:pic>
      <p:cxnSp>
        <p:nvCxnSpPr>
          <p:cNvPr id="355" name="Straight Connector 354">
            <a:extLst>
              <a:ext uri="{FF2B5EF4-FFF2-40B4-BE49-F238E27FC236}">
                <a16:creationId xmlns:a16="http://schemas.microsoft.com/office/drawing/2014/main" id="{027D96BE-6D73-49C9-A273-9F908EFCCF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317081" y="3602421"/>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cxnSp>
        <p:nvCxnSpPr>
          <p:cNvPr id="363" name="Straight Connector 362">
            <a:extLst>
              <a:ext uri="{FF2B5EF4-FFF2-40B4-BE49-F238E27FC236}">
                <a16:creationId xmlns:a16="http://schemas.microsoft.com/office/drawing/2014/main" id="{48E8B0AF-9ADD-4E28-9678-3D0175BFF7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CCF07C38-75DA-4BD1-B024-42F495E4C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3308" y="363474"/>
            <a:ext cx="5846042" cy="26339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65975D78-597D-490A-BF4D-47EFA67E6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3308" y="3112947"/>
            <a:ext cx="5846042" cy="16647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Google Shape;355;p53"/>
          <p:cNvSpPr txBox="1">
            <a:spLocks noGrp="1"/>
          </p:cNvSpPr>
          <p:nvPr>
            <p:ph type="title"/>
          </p:nvPr>
        </p:nvSpPr>
        <p:spPr>
          <a:xfrm>
            <a:off x="3513677" y="3293268"/>
            <a:ext cx="5014130" cy="130410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rgbClr val="FFFFFF"/>
                </a:solidFill>
              </a:rPr>
              <a:t>Insights:</a:t>
            </a:r>
          </a:p>
        </p:txBody>
      </p:sp>
      <p:pic>
        <p:nvPicPr>
          <p:cNvPr id="357" name="Google Shape;357;p53" descr="A screen shot of a computer&#10;&#10;Description automatically generated"/>
          <p:cNvPicPr preferRelativeResize="0"/>
          <p:nvPr/>
        </p:nvPicPr>
        <p:blipFill rotWithShape="1">
          <a:blip r:embed="rId3"/>
          <a:srcRect t="20876" b="37857"/>
          <a:stretch/>
        </p:blipFill>
        <p:spPr>
          <a:xfrm>
            <a:off x="2923307" y="619743"/>
            <a:ext cx="5846041" cy="1189417"/>
          </a:xfrm>
          <a:prstGeom prst="rect">
            <a:avLst/>
          </a:prstGeom>
          <a:noFill/>
        </p:spPr>
      </p:pic>
      <p:sp>
        <p:nvSpPr>
          <p:cNvPr id="356" name="Google Shape;356;p53"/>
          <p:cNvSpPr txBox="1"/>
          <p:nvPr/>
        </p:nvSpPr>
        <p:spPr>
          <a:xfrm>
            <a:off x="76699" y="1542353"/>
            <a:ext cx="2726423" cy="4120135"/>
          </a:xfrm>
          <a:prstGeom prst="rect">
            <a:avLst/>
          </a:prstGeom>
        </p:spPr>
        <p:txBody>
          <a:bodyPr spcFirstLastPara="1" vert="horz" lIns="45720" tIns="45720" rIns="45720" bIns="45720" rtlCol="0" anchorCtr="0">
            <a:noAutofit/>
          </a:bodyPr>
          <a:lstStyle/>
          <a:p>
            <a:pPr marL="0" lvl="0" indent="0" algn="just" defTabSz="914400">
              <a:lnSpc>
                <a:spcPct val="90000"/>
              </a:lnSpc>
              <a:spcBef>
                <a:spcPts val="0"/>
              </a:spcBef>
              <a:spcAft>
                <a:spcPts val="600"/>
              </a:spcAft>
              <a:buClr>
                <a:schemeClr val="accent1"/>
              </a:buClr>
              <a:buNone/>
            </a:pPr>
            <a:r>
              <a:rPr lang="en-US" sz="1200" b="1" u="sng" dirty="0"/>
              <a:t>Feature Engineering:</a:t>
            </a:r>
          </a:p>
          <a:p>
            <a:pPr marL="0" lvl="0" indent="0" algn="just" defTabSz="914400">
              <a:lnSpc>
                <a:spcPct val="90000"/>
              </a:lnSpc>
              <a:spcBef>
                <a:spcPts val="0"/>
              </a:spcBef>
              <a:spcAft>
                <a:spcPts val="600"/>
              </a:spcAft>
              <a:buClr>
                <a:schemeClr val="accent1"/>
              </a:buClr>
              <a:buNone/>
            </a:pPr>
            <a:r>
              <a:rPr lang="en-US" sz="1200" dirty="0"/>
              <a:t>The analysis shows that out of all the apps, 3,389 are available in multiple languages, demonstrating a broad approach to accessibility. Notably, 3,080 apps are restricted to only one language, indicating a significant portion catering to specific linguistic audiences. Meanwhile, 1,966 apps support between 5 to 20 languages, showcasing moderate internationalization efforts. Additionally, 373 apps are available in 20 to 50 languages, indicating a more expansive global reach. A small yet noteworthy group of 26 apps offers support in more than 50 languages, exemplifying a strong commitment to global accessibility and catering to diverse user bases.</a:t>
            </a:r>
          </a:p>
        </p:txBody>
      </p:sp>
      <p:pic>
        <p:nvPicPr>
          <p:cNvPr id="358" name="Google Shape;358;p53" descr="A screen shot of a computer&#10;&#10;Description automatically generated"/>
          <p:cNvPicPr preferRelativeResize="0"/>
          <p:nvPr/>
        </p:nvPicPr>
        <p:blipFill rotWithShape="1">
          <a:blip r:embed="rId3"/>
          <a:srcRect t="62217"/>
          <a:stretch/>
        </p:blipFill>
        <p:spPr>
          <a:xfrm>
            <a:off x="2923308" y="1997476"/>
            <a:ext cx="5846042" cy="935147"/>
          </a:xfrm>
          <a:prstGeom prst="rect">
            <a:avLst/>
          </a:prstGeom>
          <a:noFill/>
        </p:spPr>
      </p:pic>
      <p:cxnSp>
        <p:nvCxnSpPr>
          <p:cNvPr id="369" name="Straight Connector 368">
            <a:extLst>
              <a:ext uri="{FF2B5EF4-FFF2-40B4-BE49-F238E27FC236}">
                <a16:creationId xmlns:a16="http://schemas.microsoft.com/office/drawing/2014/main" id="{E31C6053-ED2E-4408-8AF0-3026671DCE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317081" y="3602421"/>
            <a:ext cx="0" cy="685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2"/>
        <p:cNvGrpSpPr/>
        <p:nvPr/>
      </p:nvGrpSpPr>
      <p:grpSpPr>
        <a:xfrm>
          <a:off x="0" y="0"/>
          <a:ext cx="0" cy="0"/>
          <a:chOff x="0" y="0"/>
          <a:chExt cx="0" cy="0"/>
        </a:xfrm>
      </p:grpSpPr>
      <p:cxnSp>
        <p:nvCxnSpPr>
          <p:cNvPr id="371" name="Straight Connector 370">
            <a:extLst>
              <a:ext uri="{FF2B5EF4-FFF2-40B4-BE49-F238E27FC236}">
                <a16:creationId xmlns:a16="http://schemas.microsoft.com/office/drawing/2014/main" id="{48E8B0AF-9ADD-4E28-9678-3D0175BFF7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3" name="Google Shape;363;p54"/>
          <p:cNvSpPr txBox="1">
            <a:spLocks noGrp="1"/>
          </p:cNvSpPr>
          <p:nvPr>
            <p:ph type="title"/>
          </p:nvPr>
        </p:nvSpPr>
        <p:spPr>
          <a:xfrm>
            <a:off x="768096" y="438912"/>
            <a:ext cx="455011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t>Insights:</a:t>
            </a:r>
          </a:p>
        </p:txBody>
      </p:sp>
      <p:sp>
        <p:nvSpPr>
          <p:cNvPr id="364" name="Google Shape;364;p54"/>
          <p:cNvSpPr txBox="1"/>
          <p:nvPr/>
        </p:nvSpPr>
        <p:spPr>
          <a:xfrm>
            <a:off x="480060" y="1482571"/>
            <a:ext cx="5032969" cy="3444536"/>
          </a:xfrm>
          <a:prstGeom prst="rect">
            <a:avLst/>
          </a:prstGeom>
        </p:spPr>
        <p:txBody>
          <a:bodyPr spcFirstLastPara="1" vert="horz" lIns="45720" tIns="45720" rIns="45720" bIns="45720" rtlCol="0" anchorCtr="0">
            <a:normAutofit/>
          </a:bodyPr>
          <a:lstStyle/>
          <a:p>
            <a:pPr marL="0" lvl="0" indent="0" algn="just" defTabSz="914400">
              <a:lnSpc>
                <a:spcPct val="90000"/>
              </a:lnSpc>
              <a:spcBef>
                <a:spcPts val="0"/>
              </a:spcBef>
              <a:spcAft>
                <a:spcPts val="600"/>
              </a:spcAft>
              <a:buClr>
                <a:schemeClr val="accent1"/>
              </a:buClr>
              <a:buNone/>
            </a:pPr>
            <a:r>
              <a:rPr lang="en-US" sz="1500" b="1" u="sng"/>
              <a:t>Feature Engineering:</a:t>
            </a:r>
          </a:p>
          <a:p>
            <a:pPr marL="0" lvl="0" indent="0" algn="just" defTabSz="914400">
              <a:lnSpc>
                <a:spcPct val="90000"/>
              </a:lnSpc>
              <a:spcBef>
                <a:spcPts val="0"/>
              </a:spcBef>
              <a:spcAft>
                <a:spcPts val="600"/>
              </a:spcAft>
              <a:buClr>
                <a:schemeClr val="accent1"/>
              </a:buClr>
              <a:buNone/>
            </a:pPr>
            <a:endParaRPr lang="en-US" sz="1500" b="1" u="sng"/>
          </a:p>
          <a:p>
            <a:pPr marL="0" lvl="0" indent="0" algn="just" defTabSz="914400">
              <a:lnSpc>
                <a:spcPct val="90000"/>
              </a:lnSpc>
              <a:spcBef>
                <a:spcPts val="0"/>
              </a:spcBef>
              <a:spcAft>
                <a:spcPts val="600"/>
              </a:spcAft>
              <a:buClr>
                <a:schemeClr val="accent1"/>
              </a:buClr>
              <a:buNone/>
            </a:pPr>
            <a:r>
              <a:rPr lang="en-US" sz="1500"/>
              <a:t>Maximum languages support application:</a:t>
            </a:r>
            <a:endParaRPr lang="en-US" sz="1500" b="1" u="sng"/>
          </a:p>
          <a:p>
            <a:pPr marL="0" lvl="0" indent="0" algn="just" defTabSz="914400">
              <a:lnSpc>
                <a:spcPct val="90000"/>
              </a:lnSpc>
              <a:spcBef>
                <a:spcPts val="0"/>
              </a:spcBef>
              <a:spcAft>
                <a:spcPts val="600"/>
              </a:spcAft>
              <a:buClr>
                <a:schemeClr val="accent1"/>
              </a:buClr>
              <a:buNone/>
            </a:pPr>
            <a:r>
              <a:rPr lang="en-US" sz="1500"/>
              <a:t>The analysis revealed that "Google Photos - unlimited photo and video storage" supports the highest number of languages, totaling 75. This highlights the app's extensive accessibility and its appeal to a global user base within the Photo &amp; Video genre. This insight emphasizes the importance of language support for reaching diverse audiences, making it a crucial factor for app developers aiming for wide-scale international adoption.</a:t>
            </a:r>
          </a:p>
          <a:p>
            <a:pPr marL="0" lvl="0" indent="0" algn="just" defTabSz="914400">
              <a:lnSpc>
                <a:spcPct val="90000"/>
              </a:lnSpc>
              <a:spcBef>
                <a:spcPts val="0"/>
              </a:spcBef>
              <a:spcAft>
                <a:spcPts val="600"/>
              </a:spcAft>
              <a:buClr>
                <a:schemeClr val="accent1"/>
              </a:buClr>
              <a:buNone/>
            </a:pPr>
            <a:endParaRPr lang="en-US" sz="1500" dirty="0"/>
          </a:p>
        </p:txBody>
      </p:sp>
      <p:pic>
        <p:nvPicPr>
          <p:cNvPr id="366" name="Google Shape;366;p54" descr="A screenshot of a computer program&#10;&#10;Description automatically generated"/>
          <p:cNvPicPr preferRelativeResize="0"/>
          <p:nvPr/>
        </p:nvPicPr>
        <p:blipFill>
          <a:blip r:embed="rId3"/>
          <a:stretch>
            <a:fillRect/>
          </a:stretch>
        </p:blipFill>
        <p:spPr>
          <a:xfrm>
            <a:off x="4412202" y="4021585"/>
            <a:ext cx="4251738" cy="764342"/>
          </a:xfrm>
          <a:prstGeom prst="rect">
            <a:avLst/>
          </a:prstGeom>
          <a:noFill/>
        </p:spPr>
      </p:pic>
      <p:pic>
        <p:nvPicPr>
          <p:cNvPr id="365" name="Google Shape;365;p54"/>
          <p:cNvPicPr preferRelativeResize="0"/>
          <p:nvPr/>
        </p:nvPicPr>
        <p:blipFill rotWithShape="1">
          <a:blip r:embed="rId4"/>
          <a:srcRect t="50000"/>
          <a:stretch/>
        </p:blipFill>
        <p:spPr>
          <a:xfrm>
            <a:off x="3604334" y="1305543"/>
            <a:ext cx="4908435" cy="475391"/>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70"/>
        <p:cNvGrpSpPr/>
        <p:nvPr/>
      </p:nvGrpSpPr>
      <p:grpSpPr>
        <a:xfrm>
          <a:off x="0" y="0"/>
          <a:ext cx="0" cy="0"/>
          <a:chOff x="0" y="0"/>
          <a:chExt cx="0" cy="0"/>
        </a:xfrm>
      </p:grpSpPr>
      <p:pic>
        <p:nvPicPr>
          <p:cNvPr id="383" name="Picture 382" descr="An abstract design with lines and financial symbols">
            <a:extLst>
              <a:ext uri="{FF2B5EF4-FFF2-40B4-BE49-F238E27FC236}">
                <a16:creationId xmlns:a16="http://schemas.microsoft.com/office/drawing/2014/main" id="{E5BD4010-63F6-6E5B-7B2E-9511C511E3C6}"/>
              </a:ext>
            </a:extLst>
          </p:cNvPr>
          <p:cNvPicPr>
            <a:picLocks noChangeAspect="1"/>
          </p:cNvPicPr>
          <p:nvPr/>
        </p:nvPicPr>
        <p:blipFill>
          <a:blip r:embed="rId3">
            <a:duotone>
              <a:prstClr val="black"/>
              <a:schemeClr val="tx2">
                <a:tint val="45000"/>
                <a:satMod val="400000"/>
              </a:schemeClr>
            </a:duotone>
            <a:alphaModFix amt="25000"/>
          </a:blip>
          <a:srcRect t="10400" b="5014"/>
          <a:stretch/>
        </p:blipFill>
        <p:spPr>
          <a:xfrm>
            <a:off x="20" y="10"/>
            <a:ext cx="9143980" cy="5143490"/>
          </a:xfrm>
          <a:prstGeom prst="rect">
            <a:avLst/>
          </a:prstGeom>
        </p:spPr>
      </p:pic>
      <p:sp>
        <p:nvSpPr>
          <p:cNvPr id="371" name="Google Shape;371;p55"/>
          <p:cNvSpPr txBox="1">
            <a:spLocks noGrp="1"/>
          </p:cNvSpPr>
          <p:nvPr>
            <p:ph type="title"/>
          </p:nvPr>
        </p:nvSpPr>
        <p:spPr>
          <a:xfrm>
            <a:off x="768096" y="438912"/>
            <a:ext cx="7290054"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chemeClr val="tx1"/>
                </a:solidFill>
              </a:rPr>
              <a:t>Conclusion</a:t>
            </a:r>
          </a:p>
        </p:txBody>
      </p:sp>
      <p:sp>
        <p:nvSpPr>
          <p:cNvPr id="372" name="Google Shape;372;p55"/>
          <p:cNvSpPr txBox="1"/>
          <p:nvPr/>
        </p:nvSpPr>
        <p:spPr>
          <a:xfrm>
            <a:off x="768096" y="1563624"/>
            <a:ext cx="7940898" cy="3017520"/>
          </a:xfrm>
          <a:prstGeom prst="rect">
            <a:avLst/>
          </a:prstGeom>
        </p:spPr>
        <p:txBody>
          <a:bodyPr spcFirstLastPara="1" vert="horz" lIns="45720" tIns="45720" rIns="45720" bIns="45720" rtlCol="0" anchorCtr="0">
            <a:noAutofit/>
          </a:bodyPr>
          <a:lstStyle/>
          <a:p>
            <a:pPr marL="0" lvl="0" indent="0" defTabSz="914400">
              <a:lnSpc>
                <a:spcPct val="90000"/>
              </a:lnSpc>
              <a:spcBef>
                <a:spcPts val="0"/>
              </a:spcBef>
              <a:spcAft>
                <a:spcPts val="600"/>
              </a:spcAft>
              <a:buClr>
                <a:schemeClr val="accent1"/>
              </a:buClr>
              <a:buNone/>
            </a:pPr>
            <a:r>
              <a:rPr lang="en-US" sz="1400" dirty="0"/>
              <a:t>In conclusion, our analysis of iOS app data reveals key insights for developers and marketers. Key findings include:</a:t>
            </a:r>
          </a:p>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r>
              <a:rPr lang="en-US" sz="1400" b="1" dirty="0"/>
              <a:t>Genre &amp; Pricing Strategy</a:t>
            </a:r>
            <a:r>
              <a:rPr lang="en-US" sz="1400" dirty="0"/>
              <a:t>: Certain genres, especially gaming, attract higher downloads. Free apps generally see more downloads, while paid apps often receive better ratings, especially in niche categories.</a:t>
            </a:r>
          </a:p>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r>
              <a:rPr lang="en-US" sz="1400" b="1" dirty="0"/>
              <a:t>Device Compatibility</a:t>
            </a:r>
            <a:r>
              <a:rPr lang="en-US" sz="1400" dirty="0"/>
              <a:t>: Apps that support multiple devices and languages tend to retain users better and receive more engagement.</a:t>
            </a:r>
          </a:p>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r>
              <a:rPr lang="en-US" sz="1400" b="1" dirty="0"/>
              <a:t>Impactful Factors for Success: </a:t>
            </a:r>
            <a:r>
              <a:rPr lang="en-US" sz="1400" dirty="0"/>
              <a:t>Genre choice, pricing model, and localization are influential in an app's popularity and user satisfaction.</a:t>
            </a:r>
          </a:p>
          <a:p>
            <a:pPr marL="0" lvl="0" indent="0" defTabSz="914400">
              <a:lnSpc>
                <a:spcPct val="90000"/>
              </a:lnSpc>
              <a:spcBef>
                <a:spcPts val="0"/>
              </a:spcBef>
              <a:spcAft>
                <a:spcPts val="600"/>
              </a:spcAft>
              <a:buClr>
                <a:schemeClr val="accent1"/>
              </a:buClr>
              <a:buNone/>
            </a:pPr>
            <a:endParaRPr lang="en-US" sz="1400" dirty="0"/>
          </a:p>
          <a:p>
            <a:pPr marL="0" lvl="0" indent="0" defTabSz="914400">
              <a:lnSpc>
                <a:spcPct val="90000"/>
              </a:lnSpc>
              <a:spcBef>
                <a:spcPts val="0"/>
              </a:spcBef>
              <a:spcAft>
                <a:spcPts val="600"/>
              </a:spcAft>
              <a:buClr>
                <a:schemeClr val="accent1"/>
              </a:buClr>
              <a:buNone/>
            </a:pPr>
            <a:r>
              <a:rPr lang="en-US" sz="1400" dirty="0"/>
              <a:t>These insights serve as a foundation for app developers aiming to optimize user engagement and guide strategic development decisions.</a:t>
            </a:r>
          </a:p>
        </p:txBody>
      </p:sp>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6"/>
        <p:cNvGrpSpPr/>
        <p:nvPr/>
      </p:nvGrpSpPr>
      <p:grpSpPr>
        <a:xfrm>
          <a:off x="0" y="0"/>
          <a:ext cx="0" cy="0"/>
          <a:chOff x="0" y="0"/>
          <a:chExt cx="0" cy="0"/>
        </a:xfrm>
      </p:grpSpPr>
      <p:cxnSp>
        <p:nvCxnSpPr>
          <p:cNvPr id="385" name="Straight Connector 384">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80" name="Picture 379" descr="Mobile device with apps">
            <a:extLst>
              <a:ext uri="{FF2B5EF4-FFF2-40B4-BE49-F238E27FC236}">
                <a16:creationId xmlns:a16="http://schemas.microsoft.com/office/drawing/2014/main" id="{0AB022F2-F86A-9455-D0F3-7E8259D38F54}"/>
              </a:ext>
            </a:extLst>
          </p:cNvPr>
          <p:cNvPicPr>
            <a:picLocks noChangeAspect="1"/>
          </p:cNvPicPr>
          <p:nvPr/>
        </p:nvPicPr>
        <p:blipFill>
          <a:blip r:embed="rId3">
            <a:alphaModFix amt="35000"/>
          </a:blip>
          <a:srcRect/>
          <a:stretch/>
        </p:blipFill>
        <p:spPr>
          <a:xfrm>
            <a:off x="20" y="10"/>
            <a:ext cx="9143980" cy="5143490"/>
          </a:xfrm>
          <a:prstGeom prst="rect">
            <a:avLst/>
          </a:prstGeom>
        </p:spPr>
      </p:pic>
      <p:sp>
        <p:nvSpPr>
          <p:cNvPr id="377" name="Google Shape;377;p56"/>
          <p:cNvSpPr txBox="1">
            <a:spLocks noGrp="1"/>
          </p:cNvSpPr>
          <p:nvPr>
            <p:ph type="title"/>
          </p:nvPr>
        </p:nvSpPr>
        <p:spPr>
          <a:xfrm>
            <a:off x="768096" y="438912"/>
            <a:ext cx="7290054"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rgbClr val="FFFFFF"/>
                </a:solidFill>
              </a:rPr>
              <a:t>References</a:t>
            </a:r>
          </a:p>
        </p:txBody>
      </p:sp>
      <p:cxnSp>
        <p:nvCxnSpPr>
          <p:cNvPr id="387" name="Straight Connector 386">
            <a:extLst>
              <a:ext uri="{FF2B5EF4-FFF2-40B4-BE49-F238E27FC236}">
                <a16:creationId xmlns:a16="http://schemas.microsoft.com/office/drawing/2014/main" id="{28588E83-7B84-4FD7-97FB-8724570C8C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sp>
        <p:nvSpPr>
          <p:cNvPr id="378" name="Google Shape;378;p56"/>
          <p:cNvSpPr txBox="1"/>
          <p:nvPr/>
        </p:nvSpPr>
        <p:spPr>
          <a:xfrm>
            <a:off x="768096" y="1714500"/>
            <a:ext cx="7290054" cy="3017520"/>
          </a:xfrm>
          <a:prstGeom prst="rect">
            <a:avLst/>
          </a:prstGeom>
        </p:spPr>
        <p:txBody>
          <a:bodyPr spcFirstLastPara="1" vert="horz" lIns="45720" tIns="45720" rIns="45720" bIns="45720" rtlCol="0" anchorCtr="0">
            <a:normAutofit/>
          </a:bodyPr>
          <a:lstStyle/>
          <a:p>
            <a:pPr marL="0" lvl="0" indent="0" defTabSz="914400">
              <a:lnSpc>
                <a:spcPct val="90000"/>
              </a:lnSpc>
              <a:spcBef>
                <a:spcPts val="0"/>
              </a:spcBef>
              <a:spcAft>
                <a:spcPts val="600"/>
              </a:spcAft>
              <a:buClr>
                <a:schemeClr val="accent1"/>
              </a:buClr>
              <a:buNone/>
            </a:pPr>
            <a:r>
              <a:rPr lang="en-US" sz="1500">
                <a:solidFill>
                  <a:srgbClr val="FFFFFF"/>
                </a:solidFill>
              </a:rPr>
              <a:t>1. Kim, J., &amp; Lee, S. (2018). The impact of pricing model on mobile app success: A study of paid versus free apps. </a:t>
            </a:r>
            <a:r>
              <a:rPr lang="en-US" sz="1500" i="1">
                <a:solidFill>
                  <a:srgbClr val="FFFFFF"/>
                </a:solidFill>
              </a:rPr>
              <a:t>Journal of Business Research</a:t>
            </a:r>
            <a:r>
              <a:rPr lang="en-US" sz="1500">
                <a:solidFill>
                  <a:srgbClr val="FFFFFF"/>
                </a:solidFill>
              </a:rPr>
              <a:t>, 86, 44-52. </a:t>
            </a:r>
          </a:p>
          <a:p>
            <a:pPr marL="0" lvl="0" indent="0" defTabSz="914400">
              <a:lnSpc>
                <a:spcPct val="90000"/>
              </a:lnSpc>
              <a:spcBef>
                <a:spcPts val="0"/>
              </a:spcBef>
              <a:spcAft>
                <a:spcPts val="600"/>
              </a:spcAft>
              <a:buClr>
                <a:schemeClr val="accent1"/>
              </a:buClr>
              <a:buNone/>
            </a:pPr>
            <a:endParaRPr lang="en-US" sz="1500">
              <a:solidFill>
                <a:srgbClr val="FFFFFF"/>
              </a:solidFill>
            </a:endParaRPr>
          </a:p>
          <a:p>
            <a:pPr marL="0" lvl="0" indent="0" defTabSz="914400">
              <a:lnSpc>
                <a:spcPct val="90000"/>
              </a:lnSpc>
              <a:spcBef>
                <a:spcPts val="0"/>
              </a:spcBef>
              <a:spcAft>
                <a:spcPts val="600"/>
              </a:spcAft>
              <a:buClr>
                <a:schemeClr val="accent1"/>
              </a:buClr>
              <a:buNone/>
            </a:pPr>
            <a:r>
              <a:rPr lang="en-US" sz="1500">
                <a:solidFill>
                  <a:srgbClr val="FFFFFF"/>
                </a:solidFill>
              </a:rPr>
              <a:t>2. Lee, H., &amp; Cho, J. (2020). Device compatibility and user retention in mobile applications: Evidence from high-rated apps. </a:t>
            </a:r>
            <a:r>
              <a:rPr lang="en-US" sz="1500" i="1">
                <a:solidFill>
                  <a:srgbClr val="FFFFFF"/>
                </a:solidFill>
              </a:rPr>
              <a:t>Computers in Human Behavior</a:t>
            </a:r>
            <a:r>
              <a:rPr lang="en-US" sz="1500">
                <a:solidFill>
                  <a:srgbClr val="FFFFFF"/>
                </a:solidFill>
              </a:rPr>
              <a:t>, 104, 106156. </a:t>
            </a:r>
          </a:p>
          <a:p>
            <a:pPr marL="0" lvl="0" indent="0" defTabSz="914400">
              <a:lnSpc>
                <a:spcPct val="90000"/>
              </a:lnSpc>
              <a:spcBef>
                <a:spcPts val="0"/>
              </a:spcBef>
              <a:spcAft>
                <a:spcPts val="600"/>
              </a:spcAft>
              <a:buClr>
                <a:schemeClr val="accent1"/>
              </a:buClr>
              <a:buNone/>
            </a:pPr>
            <a:endParaRPr lang="en-US" sz="1500">
              <a:solidFill>
                <a:srgbClr val="FFFFFF"/>
              </a:solidFill>
            </a:endParaRPr>
          </a:p>
          <a:p>
            <a:pPr marL="0" lvl="0" indent="0" defTabSz="914400">
              <a:lnSpc>
                <a:spcPct val="90000"/>
              </a:lnSpc>
              <a:spcBef>
                <a:spcPts val="0"/>
              </a:spcBef>
              <a:spcAft>
                <a:spcPts val="600"/>
              </a:spcAft>
              <a:buClr>
                <a:schemeClr val="accent1"/>
              </a:buClr>
              <a:buNone/>
            </a:pPr>
            <a:r>
              <a:rPr lang="en-US" sz="1500">
                <a:solidFill>
                  <a:srgbClr val="FFFFFF"/>
                </a:solidFill>
              </a:rPr>
              <a:t>3. Meyer, A., Bruns, D., &amp; Schilling, A. (2019). Localization strategies in mobile applications: Effects on user engagement. </a:t>
            </a:r>
            <a:r>
              <a:rPr lang="en-US" sz="1500" i="1">
                <a:solidFill>
                  <a:srgbClr val="FFFFFF"/>
                </a:solidFill>
              </a:rPr>
              <a:t>International Journal of Information Management, 45</a:t>
            </a:r>
            <a:r>
              <a:rPr lang="en-US" sz="1500">
                <a:solidFill>
                  <a:srgbClr val="FFFFFF"/>
                </a:solidFill>
              </a:rPr>
              <a:t>, 112-120. </a:t>
            </a:r>
          </a:p>
          <a:p>
            <a:pPr marL="0" lvl="0" indent="0" defTabSz="914400">
              <a:lnSpc>
                <a:spcPct val="90000"/>
              </a:lnSpc>
              <a:spcBef>
                <a:spcPts val="0"/>
              </a:spcBef>
              <a:spcAft>
                <a:spcPts val="600"/>
              </a:spcAft>
              <a:buClr>
                <a:schemeClr val="accent1"/>
              </a:buClr>
              <a:buNone/>
            </a:pPr>
            <a:endParaRPr lang="en-US" sz="1500">
              <a:solidFill>
                <a:srgbClr val="FFFFFF"/>
              </a:solidFill>
            </a:endParaRPr>
          </a:p>
          <a:p>
            <a:pPr marL="0" lvl="0" indent="0" defTabSz="914400">
              <a:lnSpc>
                <a:spcPct val="90000"/>
              </a:lnSpc>
              <a:spcBef>
                <a:spcPts val="0"/>
              </a:spcBef>
              <a:spcAft>
                <a:spcPts val="600"/>
              </a:spcAft>
              <a:buClr>
                <a:schemeClr val="accent1"/>
              </a:buClr>
              <a:buNone/>
            </a:pPr>
            <a:r>
              <a:rPr lang="en-US" sz="1500">
                <a:solidFill>
                  <a:srgbClr val="FFFFFF"/>
                </a:solidFill>
              </a:rPr>
              <a:t>4. Xu, W., Park, S., &amp; Kim, Y. (2015). An analysis of mobile app download trends: A genre-based approach. </a:t>
            </a:r>
            <a:r>
              <a:rPr lang="en-US" sz="1500" i="1">
                <a:solidFill>
                  <a:srgbClr val="FFFFFF"/>
                </a:solidFill>
              </a:rPr>
              <a:t>Computers in Human Behavior, 50</a:t>
            </a:r>
            <a:r>
              <a:rPr lang="en-US" sz="1500">
                <a:solidFill>
                  <a:srgbClr val="FFFFFF"/>
                </a:solidFill>
              </a:rPr>
              <a:t>, 32-39.</a:t>
            </a:r>
          </a:p>
          <a:p>
            <a:pPr marL="0" lvl="0" indent="0" defTabSz="914400">
              <a:lnSpc>
                <a:spcPct val="90000"/>
              </a:lnSpc>
              <a:spcBef>
                <a:spcPts val="0"/>
              </a:spcBef>
              <a:spcAft>
                <a:spcPts val="600"/>
              </a:spcAft>
              <a:buClr>
                <a:schemeClr val="accent1"/>
              </a:buClr>
              <a:buNone/>
            </a:pPr>
            <a:endParaRPr lang="en-US" sz="15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82"/>
        <p:cNvGrpSpPr/>
        <p:nvPr/>
      </p:nvGrpSpPr>
      <p:grpSpPr>
        <a:xfrm>
          <a:off x="0" y="0"/>
          <a:ext cx="0" cy="0"/>
          <a:chOff x="0" y="0"/>
          <a:chExt cx="0" cy="0"/>
        </a:xfrm>
      </p:grpSpPr>
      <p:pic>
        <p:nvPicPr>
          <p:cNvPr id="386" name="Picture 385" descr="Computer script on a screen">
            <a:extLst>
              <a:ext uri="{FF2B5EF4-FFF2-40B4-BE49-F238E27FC236}">
                <a16:creationId xmlns:a16="http://schemas.microsoft.com/office/drawing/2014/main" id="{41F50465-2424-F189-7B5B-B0407561D74D}"/>
              </a:ext>
            </a:extLst>
          </p:cNvPr>
          <p:cNvPicPr>
            <a:picLocks noChangeAspect="1"/>
          </p:cNvPicPr>
          <p:nvPr/>
        </p:nvPicPr>
        <p:blipFill>
          <a:blip r:embed="rId3">
            <a:duotone>
              <a:prstClr val="black"/>
              <a:schemeClr val="tx2">
                <a:tint val="45000"/>
                <a:satMod val="400000"/>
              </a:schemeClr>
            </a:duotone>
            <a:alphaModFix amt="25000"/>
          </a:blip>
          <a:srcRect t="5994" b="9736"/>
          <a:stretch/>
        </p:blipFill>
        <p:spPr>
          <a:xfrm>
            <a:off x="20" y="10"/>
            <a:ext cx="9143980" cy="5143490"/>
          </a:xfrm>
          <a:prstGeom prst="rect">
            <a:avLst/>
          </a:prstGeom>
        </p:spPr>
      </p:pic>
      <p:sp>
        <p:nvSpPr>
          <p:cNvPr id="383" name="Google Shape;383;p57"/>
          <p:cNvSpPr txBox="1">
            <a:spLocks noGrp="1"/>
          </p:cNvSpPr>
          <p:nvPr>
            <p:ph type="title"/>
          </p:nvPr>
        </p:nvSpPr>
        <p:spPr>
          <a:xfrm>
            <a:off x="571500" y="1366233"/>
            <a:ext cx="7290054" cy="348267"/>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pPr>
            <a:r>
              <a:rPr lang="en-US" sz="5000" spc="100" dirty="0">
                <a:solidFill>
                  <a:schemeClr val="tx1"/>
                </a:solidFill>
              </a:rPr>
              <a:t> GitHub Repository for Code</a:t>
            </a:r>
          </a:p>
          <a:p>
            <a:pPr marL="0" lvl="0" indent="0" defTabSz="914400">
              <a:spcBef>
                <a:spcPct val="0"/>
              </a:spcBef>
              <a:spcAft>
                <a:spcPts val="0"/>
              </a:spcAft>
            </a:pPr>
            <a:endParaRPr lang="en-US" sz="5000" spc="100" dirty="0">
              <a:solidFill>
                <a:schemeClr val="tx1"/>
              </a:solidFill>
            </a:endParaRPr>
          </a:p>
          <a:p>
            <a:pPr marL="0" lvl="0" indent="0" defTabSz="914400">
              <a:spcBef>
                <a:spcPct val="0"/>
              </a:spcBef>
              <a:spcAft>
                <a:spcPts val="0"/>
              </a:spcAft>
            </a:pPr>
            <a:endParaRPr lang="en-US" sz="5000" spc="100" dirty="0">
              <a:solidFill>
                <a:schemeClr val="tx1"/>
              </a:solidFill>
            </a:endParaRPr>
          </a:p>
        </p:txBody>
      </p:sp>
      <p:sp>
        <p:nvSpPr>
          <p:cNvPr id="384" name="Google Shape;384;p57"/>
          <p:cNvSpPr txBox="1"/>
          <p:nvPr/>
        </p:nvSpPr>
        <p:spPr>
          <a:xfrm>
            <a:off x="768096" y="1714500"/>
            <a:ext cx="7290054" cy="3017520"/>
          </a:xfrm>
          <a:prstGeom prst="rect">
            <a:avLst/>
          </a:prstGeom>
        </p:spPr>
        <p:txBody>
          <a:bodyPr spcFirstLastPara="1" vert="horz" lIns="45720" tIns="45720" rIns="45720" bIns="45720" rtlCol="0" anchorCtr="0">
            <a:normAutofit/>
          </a:bodyPr>
          <a:lstStyle/>
          <a:p>
            <a:pPr lvl="0" defTabSz="914400">
              <a:lnSpc>
                <a:spcPct val="90000"/>
              </a:lnSpc>
              <a:spcAft>
                <a:spcPts val="200"/>
              </a:spcAft>
              <a:buClr>
                <a:schemeClr val="accent1"/>
              </a:buClr>
              <a:buSzPct val="100000"/>
            </a:pPr>
            <a:r>
              <a:rPr lang="en-US" dirty="0"/>
              <a:t>Link : </a:t>
            </a:r>
            <a:r>
              <a:rPr lang="en-US" b="1" dirty="0">
                <a:hlinkClick r:id="rId4">
                  <a:extLst>
                    <a:ext uri="{A12FA001-AC4F-418D-AE19-62706E023703}">
                      <ahyp:hlinkClr xmlns:ahyp="http://schemas.microsoft.com/office/drawing/2018/hyperlinkcolor" val="tx"/>
                    </a:ext>
                  </a:extLst>
                </a:hlinkClick>
              </a:rPr>
              <a:t>GITHUB LINK REPOSITORY</a:t>
            </a:r>
            <a:r>
              <a:rPr lang="en-US" dirty="0">
                <a:hlinkClick r:id="rId4">
                  <a:extLst>
                    <a:ext uri="{A12FA001-AC4F-418D-AE19-62706E023703}">
                      <ahyp:hlinkClr xmlns:ahyp="http://schemas.microsoft.com/office/drawing/2018/hyperlinkcolor" val="tx"/>
                    </a:ext>
                  </a:extLst>
                </a:hlinkClick>
              </a:rPr>
              <a:t> </a:t>
            </a: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75"/>
        <p:cNvGrpSpPr/>
        <p:nvPr/>
      </p:nvGrpSpPr>
      <p:grpSpPr>
        <a:xfrm>
          <a:off x="0" y="0"/>
          <a:ext cx="0" cy="0"/>
          <a:chOff x="0" y="0"/>
          <a:chExt cx="0" cy="0"/>
        </a:xfrm>
      </p:grpSpPr>
      <p:pic>
        <p:nvPicPr>
          <p:cNvPr id="97" name="Picture 96" descr="Graphs and plots layered on a blue digital screen">
            <a:extLst>
              <a:ext uri="{FF2B5EF4-FFF2-40B4-BE49-F238E27FC236}">
                <a16:creationId xmlns:a16="http://schemas.microsoft.com/office/drawing/2014/main" id="{D046CFC7-E383-5238-0071-62D9534A46B8}"/>
              </a:ext>
            </a:extLst>
          </p:cNvPr>
          <p:cNvPicPr>
            <a:picLocks noChangeAspect="1"/>
          </p:cNvPicPr>
          <p:nvPr/>
        </p:nvPicPr>
        <p:blipFill>
          <a:blip r:embed="rId3">
            <a:duotone>
              <a:prstClr val="black"/>
              <a:schemeClr val="tx2">
                <a:tint val="45000"/>
                <a:satMod val="400000"/>
              </a:schemeClr>
            </a:duotone>
            <a:alphaModFix amt="25000"/>
          </a:blip>
          <a:srcRect t="6893" b="18107"/>
          <a:stretch/>
        </p:blipFill>
        <p:spPr>
          <a:xfrm>
            <a:off x="20" y="9"/>
            <a:ext cx="9143980" cy="5143491"/>
          </a:xfrm>
          <a:prstGeom prst="rect">
            <a:avLst/>
          </a:prstGeom>
        </p:spPr>
      </p:pic>
      <p:sp>
        <p:nvSpPr>
          <p:cNvPr id="76" name="Google Shape;76;p16"/>
          <p:cNvSpPr txBox="1">
            <a:spLocks noGrp="1"/>
          </p:cNvSpPr>
          <p:nvPr>
            <p:ph type="title"/>
          </p:nvPr>
        </p:nvSpPr>
        <p:spPr>
          <a:xfrm>
            <a:off x="768096" y="438912"/>
            <a:ext cx="7290054"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dirty="0">
                <a:solidFill>
                  <a:schemeClr val="tx1"/>
                </a:solidFill>
              </a:rPr>
              <a:t>Dataset</a:t>
            </a:r>
          </a:p>
        </p:txBody>
      </p:sp>
      <p:sp>
        <p:nvSpPr>
          <p:cNvPr id="95" name="Google Shape;77;p16"/>
          <p:cNvSpPr txBox="1"/>
          <p:nvPr/>
        </p:nvSpPr>
        <p:spPr>
          <a:xfrm>
            <a:off x="267164" y="1687068"/>
            <a:ext cx="4567229" cy="3017520"/>
          </a:xfrm>
          <a:prstGeom prst="rect">
            <a:avLst/>
          </a:prstGeom>
        </p:spPr>
        <p:txBody>
          <a:bodyPr spcFirstLastPara="1" vert="horz" lIns="45720" tIns="45720" rIns="45720" bIns="45720" rtlCol="0" anchorCtr="0">
            <a:normAutofit/>
          </a:bodyPr>
          <a:lstStyle/>
          <a:p>
            <a:pPr marL="0" lvl="0" indent="0" defTabSz="914400">
              <a:lnSpc>
                <a:spcPct val="90000"/>
              </a:lnSpc>
              <a:spcBef>
                <a:spcPts val="500"/>
              </a:spcBef>
              <a:spcAft>
                <a:spcPts val="0"/>
              </a:spcAft>
              <a:buClr>
                <a:schemeClr val="accent1"/>
              </a:buClr>
              <a:buNone/>
            </a:pPr>
            <a:r>
              <a:rPr lang="en-US" sz="1500" b="1" u="sng" dirty="0">
                <a:sym typeface="Roboto"/>
              </a:rPr>
              <a:t>Dataset:</a:t>
            </a:r>
            <a:r>
              <a:rPr lang="en-US" sz="1500" dirty="0">
                <a:sym typeface="Roboto"/>
              </a:rPr>
              <a:t> Mobile App Statistics (Apple iOS app store)</a:t>
            </a:r>
          </a:p>
          <a:p>
            <a:pPr marL="0" lvl="0" indent="0" defTabSz="914400">
              <a:lnSpc>
                <a:spcPct val="90000"/>
              </a:lnSpc>
              <a:spcBef>
                <a:spcPts val="500"/>
              </a:spcBef>
              <a:spcAft>
                <a:spcPts val="0"/>
              </a:spcAft>
              <a:buClr>
                <a:schemeClr val="accent1"/>
              </a:buClr>
              <a:buNone/>
            </a:pPr>
            <a:r>
              <a:rPr lang="en-US" sz="1500" dirty="0">
                <a:sym typeface="Roboto"/>
              </a:rPr>
              <a:t>Link to the dataset : </a:t>
            </a:r>
            <a:r>
              <a:rPr lang="en-US" sz="1500" u="sng" dirty="0">
                <a:sym typeface="Roboto"/>
                <a:hlinkClick r:id="rId4"/>
              </a:rPr>
              <a:t>dataset</a:t>
            </a:r>
            <a:endParaRPr lang="en-US" sz="1500" dirty="0">
              <a:sym typeface="Roboto"/>
            </a:endParaRPr>
          </a:p>
          <a:p>
            <a:pPr marL="0" lvl="0" indent="0" defTabSz="914400">
              <a:lnSpc>
                <a:spcPct val="90000"/>
              </a:lnSpc>
              <a:spcBef>
                <a:spcPts val="600"/>
              </a:spcBef>
              <a:spcAft>
                <a:spcPts val="0"/>
              </a:spcAft>
              <a:buClr>
                <a:schemeClr val="accent1"/>
              </a:buClr>
              <a:buNone/>
            </a:pPr>
            <a:r>
              <a:rPr lang="en-US" sz="1500" b="1" u="sng" dirty="0">
                <a:sym typeface="Roboto"/>
              </a:rPr>
              <a:t>Fields are as follows:</a:t>
            </a:r>
          </a:p>
          <a:p>
            <a:pPr marL="0" lvl="0" indent="0" defTabSz="914400">
              <a:lnSpc>
                <a:spcPct val="90000"/>
              </a:lnSpc>
              <a:spcBef>
                <a:spcPts val="600"/>
              </a:spcBef>
              <a:spcAft>
                <a:spcPts val="0"/>
              </a:spcAft>
              <a:buClr>
                <a:schemeClr val="accent1"/>
              </a:buClr>
              <a:buNone/>
            </a:pPr>
            <a:r>
              <a:rPr lang="en-US" sz="1500" dirty="0">
                <a:sym typeface="Roboto"/>
              </a:rPr>
              <a:t>"id" : App ID</a:t>
            </a:r>
          </a:p>
          <a:p>
            <a:pPr marL="0" lvl="0" indent="0" defTabSz="914400">
              <a:lnSpc>
                <a:spcPct val="90000"/>
              </a:lnSpc>
              <a:spcBef>
                <a:spcPts val="600"/>
              </a:spcBef>
              <a:spcAft>
                <a:spcPts val="0"/>
              </a:spcAft>
              <a:buClr>
                <a:schemeClr val="accent1"/>
              </a:buClr>
              <a:buNone/>
            </a:pPr>
            <a:r>
              <a:rPr lang="en-US" sz="1500" dirty="0">
                <a:sym typeface="Roboto"/>
              </a:rPr>
              <a:t>"</a:t>
            </a:r>
            <a:r>
              <a:rPr lang="en-US" sz="1500" dirty="0" err="1">
                <a:sym typeface="Roboto"/>
              </a:rPr>
              <a:t>track_name</a:t>
            </a:r>
            <a:r>
              <a:rPr lang="en-US" sz="1500" dirty="0">
                <a:sym typeface="Roboto"/>
              </a:rPr>
              <a:t>": App Name</a:t>
            </a:r>
          </a:p>
          <a:p>
            <a:pPr marL="0" lvl="0" indent="0" defTabSz="914400">
              <a:lnSpc>
                <a:spcPct val="90000"/>
              </a:lnSpc>
              <a:spcBef>
                <a:spcPts val="600"/>
              </a:spcBef>
              <a:spcAft>
                <a:spcPts val="0"/>
              </a:spcAft>
              <a:buClr>
                <a:schemeClr val="accent1"/>
              </a:buClr>
              <a:buNone/>
            </a:pPr>
            <a:r>
              <a:rPr lang="en-US" sz="1500" dirty="0">
                <a:sym typeface="Roboto"/>
              </a:rPr>
              <a:t>"</a:t>
            </a:r>
            <a:r>
              <a:rPr lang="en-US" sz="1500" dirty="0" err="1">
                <a:sym typeface="Roboto"/>
              </a:rPr>
              <a:t>size_bytes</a:t>
            </a:r>
            <a:r>
              <a:rPr lang="en-US" sz="1500" dirty="0">
                <a:sym typeface="Roboto"/>
              </a:rPr>
              <a:t>": Size (in Bytes)</a:t>
            </a:r>
          </a:p>
          <a:p>
            <a:pPr marL="0" lvl="0" indent="0" defTabSz="914400">
              <a:lnSpc>
                <a:spcPct val="90000"/>
              </a:lnSpc>
              <a:spcBef>
                <a:spcPts val="600"/>
              </a:spcBef>
              <a:spcAft>
                <a:spcPts val="0"/>
              </a:spcAft>
              <a:buClr>
                <a:schemeClr val="accent1"/>
              </a:buClr>
              <a:buNone/>
            </a:pPr>
            <a:r>
              <a:rPr lang="en-US" sz="1500" dirty="0">
                <a:sym typeface="Roboto"/>
              </a:rPr>
              <a:t>"currency": Currency Type</a:t>
            </a:r>
          </a:p>
          <a:p>
            <a:pPr marL="0" lvl="0" indent="0" defTabSz="914400">
              <a:lnSpc>
                <a:spcPct val="90000"/>
              </a:lnSpc>
              <a:spcBef>
                <a:spcPts val="600"/>
              </a:spcBef>
              <a:spcAft>
                <a:spcPts val="0"/>
              </a:spcAft>
              <a:buClr>
                <a:schemeClr val="accent1"/>
              </a:buClr>
              <a:buNone/>
            </a:pPr>
            <a:r>
              <a:rPr lang="en-US" sz="1500" dirty="0">
                <a:sym typeface="Roboto"/>
              </a:rPr>
              <a:t>"price": Price amount</a:t>
            </a:r>
          </a:p>
          <a:p>
            <a:pPr marL="0" lvl="0" indent="0" defTabSz="914400">
              <a:lnSpc>
                <a:spcPct val="90000"/>
              </a:lnSpc>
              <a:spcBef>
                <a:spcPts val="600"/>
              </a:spcBef>
              <a:spcAft>
                <a:spcPts val="0"/>
              </a:spcAft>
              <a:buClr>
                <a:schemeClr val="accent1"/>
              </a:buClr>
              <a:buNone/>
            </a:pPr>
            <a:r>
              <a:rPr lang="en-US" sz="1500" dirty="0">
                <a:sym typeface="Roboto"/>
              </a:rPr>
              <a:t>"</a:t>
            </a:r>
            <a:r>
              <a:rPr lang="en-US" sz="1500" dirty="0" err="1">
                <a:sym typeface="Roboto"/>
              </a:rPr>
              <a:t>rating_count_tot</a:t>
            </a:r>
            <a:r>
              <a:rPr lang="en-US" sz="1500" dirty="0">
                <a:sym typeface="Roboto"/>
              </a:rPr>
              <a:t>": User Rating counts (for all version)</a:t>
            </a:r>
          </a:p>
          <a:p>
            <a:pPr marL="0" lvl="0" indent="0" defTabSz="914400">
              <a:lnSpc>
                <a:spcPct val="90000"/>
              </a:lnSpc>
              <a:spcBef>
                <a:spcPts val="600"/>
              </a:spcBef>
              <a:spcAft>
                <a:spcPts val="0"/>
              </a:spcAft>
              <a:buClr>
                <a:schemeClr val="accent1"/>
              </a:buClr>
              <a:buNone/>
            </a:pPr>
            <a:r>
              <a:rPr lang="en-US" sz="1500" dirty="0">
                <a:sym typeface="Roboto"/>
              </a:rPr>
              <a:t>"</a:t>
            </a:r>
            <a:r>
              <a:rPr lang="en-US" sz="1500" dirty="0" err="1">
                <a:sym typeface="Roboto"/>
              </a:rPr>
              <a:t>rating_count_ver</a:t>
            </a:r>
            <a:r>
              <a:rPr lang="en-US" sz="1500" dirty="0">
                <a:sym typeface="Roboto"/>
              </a:rPr>
              <a:t>": User Rating counts (for current version)</a:t>
            </a:r>
          </a:p>
          <a:p>
            <a:pPr marL="0" lvl="0" indent="0" defTabSz="914400">
              <a:lnSpc>
                <a:spcPct val="90000"/>
              </a:lnSpc>
              <a:spcBef>
                <a:spcPts val="600"/>
              </a:spcBef>
              <a:spcAft>
                <a:spcPts val="0"/>
              </a:spcAft>
              <a:buClr>
                <a:schemeClr val="accent1"/>
              </a:buClr>
              <a:buNone/>
            </a:pPr>
            <a:endParaRPr lang="en-US" sz="1500" dirty="0">
              <a:sym typeface="Roboto"/>
            </a:endParaRPr>
          </a:p>
          <a:p>
            <a:pPr marL="0" lvl="0" indent="0" defTabSz="914400">
              <a:lnSpc>
                <a:spcPct val="90000"/>
              </a:lnSpc>
              <a:spcBef>
                <a:spcPts val="500"/>
              </a:spcBef>
              <a:spcAft>
                <a:spcPts val="0"/>
              </a:spcAft>
              <a:buClr>
                <a:schemeClr val="accent1"/>
              </a:buClr>
              <a:buNone/>
            </a:pPr>
            <a:endParaRPr lang="en-US" sz="1500" b="1" dirty="0"/>
          </a:p>
        </p:txBody>
      </p:sp>
      <p:sp>
        <p:nvSpPr>
          <p:cNvPr id="2" name="TextBox 1">
            <a:extLst>
              <a:ext uri="{FF2B5EF4-FFF2-40B4-BE49-F238E27FC236}">
                <a16:creationId xmlns:a16="http://schemas.microsoft.com/office/drawing/2014/main" id="{A8027A19-E7F3-246E-2F0E-D7389AC8CAEE}"/>
              </a:ext>
            </a:extLst>
          </p:cNvPr>
          <p:cNvSpPr txBox="1"/>
          <p:nvPr/>
        </p:nvSpPr>
        <p:spPr>
          <a:xfrm>
            <a:off x="4921858" y="1466177"/>
            <a:ext cx="4094921" cy="3785652"/>
          </a:xfrm>
          <a:prstGeom prst="rect">
            <a:avLst/>
          </a:prstGeom>
          <a:noFill/>
        </p:spPr>
        <p:txBody>
          <a:bodyPr wrap="square" rtlCol="0">
            <a:spAutoFit/>
          </a:bodyPr>
          <a:lstStyle/>
          <a:p>
            <a:pPr rtl="0"/>
            <a:r>
              <a:rPr lang="en-IN" sz="1200" b="1" dirty="0"/>
              <a:t>"</a:t>
            </a:r>
            <a:r>
              <a:rPr lang="en-IN" sz="1200" b="1" dirty="0" err="1"/>
              <a:t>user_rating</a:t>
            </a:r>
            <a:r>
              <a:rPr lang="en-IN" sz="1200" b="1" dirty="0"/>
              <a:t>" : Average User Rating value (for all version) </a:t>
            </a:r>
          </a:p>
          <a:p>
            <a:pPr rtl="0"/>
            <a:r>
              <a:rPr lang="en-IN" sz="1200" b="1" dirty="0"/>
              <a:t> </a:t>
            </a:r>
          </a:p>
          <a:p>
            <a:pPr rtl="0"/>
            <a:r>
              <a:rPr lang="en-IN" sz="1200" b="1" dirty="0"/>
              <a:t> "</a:t>
            </a:r>
            <a:r>
              <a:rPr lang="en-IN" sz="1200" b="1" dirty="0" err="1"/>
              <a:t>user_rating_ver</a:t>
            </a:r>
            <a:r>
              <a:rPr lang="en-IN" sz="1200" b="1" dirty="0"/>
              <a:t>": Average User Rating value (for current version) </a:t>
            </a:r>
          </a:p>
          <a:p>
            <a:pPr rtl="0"/>
            <a:r>
              <a:rPr lang="en-IN" sz="1200" b="1" dirty="0"/>
              <a:t> </a:t>
            </a:r>
          </a:p>
          <a:p>
            <a:pPr rtl="0"/>
            <a:r>
              <a:rPr lang="en-IN" sz="1200" b="1" dirty="0"/>
              <a:t> "</a:t>
            </a:r>
            <a:r>
              <a:rPr lang="en-IN" sz="1200" b="1" dirty="0" err="1"/>
              <a:t>ver</a:t>
            </a:r>
            <a:r>
              <a:rPr lang="en-IN" sz="1200" b="1" dirty="0"/>
              <a:t>" : Latest version code </a:t>
            </a:r>
          </a:p>
          <a:p>
            <a:pPr rtl="0"/>
            <a:r>
              <a:rPr lang="en-IN" sz="1200" b="1" dirty="0"/>
              <a:t> </a:t>
            </a:r>
          </a:p>
          <a:p>
            <a:pPr rtl="0"/>
            <a:r>
              <a:rPr lang="en-IN" sz="1200" b="1" dirty="0"/>
              <a:t> "</a:t>
            </a:r>
            <a:r>
              <a:rPr lang="en-IN" sz="1200" b="1" dirty="0" err="1"/>
              <a:t>cont_rating</a:t>
            </a:r>
            <a:r>
              <a:rPr lang="en-IN" sz="1200" b="1" dirty="0"/>
              <a:t>": Content Rating </a:t>
            </a:r>
          </a:p>
          <a:p>
            <a:pPr rtl="0"/>
            <a:r>
              <a:rPr lang="en-IN" sz="1200" b="1" dirty="0"/>
              <a:t> </a:t>
            </a:r>
          </a:p>
          <a:p>
            <a:pPr rtl="0"/>
            <a:r>
              <a:rPr lang="en-IN" sz="1200" b="1" dirty="0"/>
              <a:t> "</a:t>
            </a:r>
            <a:r>
              <a:rPr lang="en-IN" sz="1200" b="1" dirty="0" err="1"/>
              <a:t>prime_genre</a:t>
            </a:r>
            <a:r>
              <a:rPr lang="en-IN" sz="1200" b="1" dirty="0"/>
              <a:t>": Primary Genre </a:t>
            </a:r>
          </a:p>
          <a:p>
            <a:pPr rtl="0"/>
            <a:r>
              <a:rPr lang="en-IN" sz="1200" b="1" dirty="0"/>
              <a:t> </a:t>
            </a:r>
          </a:p>
          <a:p>
            <a:pPr rtl="0"/>
            <a:r>
              <a:rPr lang="en-IN" sz="1200" b="1" dirty="0"/>
              <a:t> "</a:t>
            </a:r>
            <a:r>
              <a:rPr lang="en-IN" sz="1200" b="1" dirty="0" err="1"/>
              <a:t>sup_devices.num</a:t>
            </a:r>
            <a:r>
              <a:rPr lang="en-IN" sz="1200" b="1" dirty="0"/>
              <a:t>": Number of supporting devices</a:t>
            </a:r>
          </a:p>
          <a:p>
            <a:pPr rtl="0"/>
            <a:r>
              <a:rPr lang="en-IN" sz="1200" b="1" dirty="0"/>
              <a:t> </a:t>
            </a:r>
          </a:p>
          <a:p>
            <a:pPr rtl="0"/>
            <a:r>
              <a:rPr lang="en-IN" sz="1200" b="1" dirty="0"/>
              <a:t> "</a:t>
            </a:r>
            <a:r>
              <a:rPr lang="en-IN" sz="1200" b="1" dirty="0" err="1"/>
              <a:t>ipadSc_urls.num</a:t>
            </a:r>
            <a:r>
              <a:rPr lang="en-IN" sz="1200" b="1" dirty="0"/>
              <a:t>": Number of screenshots showed for display</a:t>
            </a:r>
          </a:p>
          <a:p>
            <a:pPr rtl="0"/>
            <a:r>
              <a:rPr lang="en-IN" sz="1200" b="1" dirty="0"/>
              <a:t> </a:t>
            </a:r>
          </a:p>
          <a:p>
            <a:pPr rtl="0"/>
            <a:r>
              <a:rPr lang="en-IN" sz="1200" b="1" dirty="0"/>
              <a:t> "</a:t>
            </a:r>
            <a:r>
              <a:rPr lang="en-IN" sz="1200" b="1" dirty="0" err="1"/>
              <a:t>lang.num</a:t>
            </a:r>
            <a:r>
              <a:rPr lang="en-IN" sz="1200" b="1" dirty="0"/>
              <a:t>": Number of supported languages </a:t>
            </a:r>
          </a:p>
          <a:p>
            <a:pPr rtl="0"/>
            <a:r>
              <a:rPr lang="en-IN" sz="1200" b="1" dirty="0"/>
              <a:t> </a:t>
            </a:r>
          </a:p>
          <a:p>
            <a:pPr rtl="0"/>
            <a:r>
              <a:rPr lang="en-IN" sz="1200" b="1" dirty="0"/>
              <a:t> "</a:t>
            </a:r>
            <a:r>
              <a:rPr lang="en-IN" sz="1200" b="1" dirty="0" err="1"/>
              <a:t>vpp_lic</a:t>
            </a:r>
            <a:r>
              <a:rPr lang="en-IN" sz="1200" b="1" dirty="0"/>
              <a:t>": </a:t>
            </a:r>
            <a:r>
              <a:rPr lang="en-IN" sz="1200" b="1" dirty="0" err="1"/>
              <a:t>Vpp</a:t>
            </a:r>
            <a:r>
              <a:rPr lang="en-IN" sz="1200" b="1" dirty="0"/>
              <a:t> Device Based Licensing Enabled </a:t>
            </a:r>
          </a:p>
          <a:p>
            <a:endParaRPr lang="en-US" sz="1200" dirty="0"/>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2"/>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48E8B0AF-9ADD-4E28-9678-3D0175BFF7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3" name="Google Shape;83;p17"/>
          <p:cNvSpPr txBox="1">
            <a:spLocks noGrp="1"/>
          </p:cNvSpPr>
          <p:nvPr>
            <p:ph type="title"/>
          </p:nvPr>
        </p:nvSpPr>
        <p:spPr>
          <a:xfrm>
            <a:off x="768096" y="438912"/>
            <a:ext cx="354918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dirty="0"/>
              <a:t>Preprocessing</a:t>
            </a:r>
          </a:p>
        </p:txBody>
      </p:sp>
      <p:sp>
        <p:nvSpPr>
          <p:cNvPr id="84" name="Google Shape;84;p17"/>
          <p:cNvSpPr txBox="1"/>
          <p:nvPr/>
        </p:nvSpPr>
        <p:spPr>
          <a:xfrm>
            <a:off x="768096" y="1714500"/>
            <a:ext cx="3492177" cy="3017520"/>
          </a:xfrm>
          <a:prstGeom prst="rect">
            <a:avLst/>
          </a:prstGeom>
        </p:spPr>
        <p:txBody>
          <a:bodyPr spcFirstLastPara="1" vert="horz" lIns="45720" tIns="45720" rIns="45720" bIns="45720" rtlCol="0" anchorCtr="0">
            <a:normAutofit/>
          </a:bodyPr>
          <a:lstStyle/>
          <a:p>
            <a:pPr defTabSz="914400">
              <a:lnSpc>
                <a:spcPct val="90000"/>
              </a:lnSpc>
              <a:spcAft>
                <a:spcPts val="600"/>
              </a:spcAft>
              <a:buClr>
                <a:schemeClr val="accent1"/>
              </a:buClr>
            </a:pPr>
            <a:r>
              <a:rPr lang="en-US" sz="1400" b="1"/>
              <a:t>Handling Missing Data</a:t>
            </a:r>
            <a:endParaRPr lang="en-US" sz="1400"/>
          </a:p>
          <a:p>
            <a:pPr defTabSz="914400">
              <a:lnSpc>
                <a:spcPct val="90000"/>
              </a:lnSpc>
              <a:spcAft>
                <a:spcPts val="600"/>
              </a:spcAft>
              <a:buClr>
                <a:schemeClr val="accent1"/>
              </a:buClr>
              <a:buFont typeface="Arial" panose="020B0604020202020204" pitchFamily="34" charset="0"/>
              <a:buChar char="•"/>
            </a:pPr>
            <a:r>
              <a:rPr lang="en-US" sz="1400"/>
              <a:t>Defined a function to identify missing data.</a:t>
            </a:r>
          </a:p>
          <a:p>
            <a:pPr defTabSz="914400">
              <a:lnSpc>
                <a:spcPct val="90000"/>
              </a:lnSpc>
              <a:spcAft>
                <a:spcPts val="600"/>
              </a:spcAft>
              <a:buClr>
                <a:schemeClr val="accent1"/>
              </a:buClr>
              <a:buFont typeface="Arial" panose="020B0604020202020204" pitchFamily="34" charset="0"/>
              <a:buChar char="•"/>
            </a:pPr>
            <a:r>
              <a:rPr lang="en-US" sz="1400"/>
              <a:t>Calculated the total and percentage of missing values for each column.</a:t>
            </a:r>
          </a:p>
          <a:p>
            <a:pPr defTabSz="914400">
              <a:lnSpc>
                <a:spcPct val="90000"/>
              </a:lnSpc>
              <a:spcAft>
                <a:spcPts val="600"/>
              </a:spcAft>
              <a:buClr>
                <a:schemeClr val="accent1"/>
              </a:buClr>
              <a:buFont typeface="Arial" panose="020B0604020202020204" pitchFamily="34" charset="0"/>
              <a:buChar char="•"/>
            </a:pPr>
            <a:r>
              <a:rPr lang="en-US" sz="1400"/>
              <a:t>Sorted columns by the amount of missing data to prioritize cleaning efforts.</a:t>
            </a:r>
          </a:p>
          <a:p>
            <a:pPr defTabSz="914400">
              <a:lnSpc>
                <a:spcPct val="90000"/>
              </a:lnSpc>
              <a:spcAft>
                <a:spcPts val="600"/>
              </a:spcAft>
              <a:buClr>
                <a:schemeClr val="accent1"/>
              </a:buClr>
            </a:pPr>
            <a:endParaRPr lang="en-US" sz="1400"/>
          </a:p>
          <a:p>
            <a:pPr defTabSz="914400">
              <a:lnSpc>
                <a:spcPct val="90000"/>
              </a:lnSpc>
              <a:spcAft>
                <a:spcPts val="600"/>
              </a:spcAft>
              <a:buClr>
                <a:schemeClr val="accent1"/>
              </a:buClr>
            </a:pPr>
            <a:r>
              <a:rPr lang="en-US" sz="1400" b="1"/>
              <a:t>Detecting Duplicates</a:t>
            </a:r>
            <a:endParaRPr lang="en-US" sz="1400"/>
          </a:p>
          <a:p>
            <a:pPr defTabSz="914400">
              <a:lnSpc>
                <a:spcPct val="90000"/>
              </a:lnSpc>
              <a:spcAft>
                <a:spcPts val="600"/>
              </a:spcAft>
              <a:buClr>
                <a:schemeClr val="accent1"/>
              </a:buClr>
              <a:buFont typeface="Arial" panose="020B0604020202020204" pitchFamily="34" charset="0"/>
              <a:buChar char="•"/>
            </a:pPr>
            <a:r>
              <a:rPr lang="en-US" sz="1400"/>
              <a:t>Checked for duplicate rows in the dataset to ensure data integrity.</a:t>
            </a:r>
          </a:p>
          <a:p>
            <a:pPr defTabSz="914400">
              <a:lnSpc>
                <a:spcPct val="90000"/>
              </a:lnSpc>
              <a:spcAft>
                <a:spcPts val="600"/>
              </a:spcAft>
              <a:buClr>
                <a:schemeClr val="accent1"/>
              </a:buClr>
              <a:buFont typeface="Arial" panose="020B0604020202020204" pitchFamily="34" charset="0"/>
              <a:buChar char="•"/>
            </a:pPr>
            <a:r>
              <a:rPr lang="en-US" sz="1400"/>
              <a:t>Displayed the first five rows to verify and inspect data consistency.</a:t>
            </a:r>
          </a:p>
        </p:txBody>
      </p:sp>
      <p:sp>
        <p:nvSpPr>
          <p:cNvPr id="93" name="Rectangle 92">
            <a:extLst>
              <a:ext uri="{FF2B5EF4-FFF2-40B4-BE49-F238E27FC236}">
                <a16:creationId xmlns:a16="http://schemas.microsoft.com/office/drawing/2014/main" id="{330AC953-B288-47C9-81F1-FED6F35D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2456" y="0"/>
            <a:ext cx="457908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47900B7A-23A2-42D5-9B0A-3CA9FD09B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6" y="241298"/>
            <a:ext cx="2949380" cy="27466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Google Shape;85;p17" descr="A computer screen shot of white text&#10;&#10;Description automatically generated"/>
          <p:cNvPicPr preferRelativeResize="0"/>
          <p:nvPr/>
        </p:nvPicPr>
        <p:blipFill rotWithShape="1">
          <a:blip r:embed="rId3"/>
          <a:srcRect l="-2090" t="-5710" r="2090" b="5710"/>
          <a:stretch/>
        </p:blipFill>
        <p:spPr>
          <a:xfrm>
            <a:off x="4927420" y="1390213"/>
            <a:ext cx="2702052" cy="448845"/>
          </a:xfrm>
          <a:prstGeom prst="rect">
            <a:avLst/>
          </a:prstGeom>
          <a:noFill/>
        </p:spPr>
      </p:pic>
      <p:sp>
        <p:nvSpPr>
          <p:cNvPr id="97" name="Rectangle 96">
            <a:extLst>
              <a:ext uri="{FF2B5EF4-FFF2-40B4-BE49-F238E27FC236}">
                <a16:creationId xmlns:a16="http://schemas.microsoft.com/office/drawing/2014/main" id="{8505A565-CAE0-42F8-846B-CE1A8A39D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1846" y="241299"/>
            <a:ext cx="1014521" cy="2751406"/>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647774E-7C53-4A79-999F-D9ABF0042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756" y="3118085"/>
            <a:ext cx="1578562" cy="1734211"/>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4282977-2020-43C5-80C3-4191585F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2968" y="3118085"/>
            <a:ext cx="2405032" cy="1734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oogle Shape;86;p17" descr="A black background with white text&#10;&#10;Description automatically generated"/>
          <p:cNvPicPr preferRelativeResize="0"/>
          <p:nvPr/>
        </p:nvPicPr>
        <p:blipFill>
          <a:blip r:embed="rId4"/>
          <a:stretch>
            <a:fillRect/>
          </a:stretch>
        </p:blipFill>
        <p:spPr>
          <a:xfrm>
            <a:off x="6625349" y="3805998"/>
            <a:ext cx="2160270" cy="35838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68096" y="438912"/>
            <a:ext cx="4400295"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dirty="0"/>
              <a:t>Preprocessing</a:t>
            </a:r>
          </a:p>
        </p:txBody>
      </p:sp>
      <p:grpSp>
        <p:nvGrpSpPr>
          <p:cNvPr id="92" name="Google Shape;92;p18"/>
          <p:cNvGrpSpPr/>
          <p:nvPr/>
        </p:nvGrpSpPr>
        <p:grpSpPr>
          <a:xfrm>
            <a:off x="2614362" y="2032380"/>
            <a:ext cx="6241227" cy="1078739"/>
            <a:chOff x="-11833" y="-693990"/>
            <a:chExt cx="16468977" cy="2618782"/>
          </a:xfrm>
          <a:noFill/>
        </p:grpSpPr>
        <p:sp>
          <p:nvSpPr>
            <p:cNvPr id="93" name="Google Shape;93;p18"/>
            <p:cNvSpPr txBox="1"/>
            <p:nvPr/>
          </p:nvSpPr>
          <p:spPr>
            <a:xfrm>
              <a:off x="-11833" y="-693990"/>
              <a:ext cx="8303400" cy="2149200"/>
            </a:xfrm>
            <a:prstGeom prst="rect">
              <a:avLst/>
            </a:prstGeom>
            <a:grpFill/>
            <a:ln>
              <a:noFill/>
            </a:ln>
          </p:spPr>
          <p:txBody>
            <a:bodyPr spcFirstLastPara="1" wrap="square" lIns="91425" tIns="91425" rIns="91425" bIns="91425" anchor="t" anchorCtr="0">
              <a:noAutofit/>
            </a:bodyPr>
            <a:lstStyle/>
            <a:p>
              <a:pPr marL="36058" defTabSz="123627">
                <a:spcAft>
                  <a:spcPts val="312"/>
                </a:spcAft>
                <a:buClr>
                  <a:srgbClr val="EFEFEF"/>
                </a:buClr>
                <a:buSzPts val="1500"/>
              </a:pPr>
              <a:endParaRPr dirty="0"/>
            </a:p>
          </p:txBody>
        </p:sp>
        <p:pic>
          <p:nvPicPr>
            <p:cNvPr id="94" name="Google Shape;94;p18"/>
            <p:cNvPicPr preferRelativeResize="0"/>
            <p:nvPr/>
          </p:nvPicPr>
          <p:blipFill>
            <a:blip r:embed="rId3">
              <a:alphaModFix/>
            </a:blip>
            <a:stretch>
              <a:fillRect/>
            </a:stretch>
          </p:blipFill>
          <p:spPr>
            <a:xfrm>
              <a:off x="8153743" y="-224406"/>
              <a:ext cx="8303401" cy="2149198"/>
            </a:xfrm>
            <a:prstGeom prst="rect">
              <a:avLst/>
            </a:prstGeom>
            <a:grpFill/>
            <a:ln>
              <a:noFill/>
            </a:ln>
          </p:spPr>
        </p:pic>
      </p:grpSp>
      <p:sp>
        <p:nvSpPr>
          <p:cNvPr id="2" name="TextBox 1">
            <a:extLst>
              <a:ext uri="{FF2B5EF4-FFF2-40B4-BE49-F238E27FC236}">
                <a16:creationId xmlns:a16="http://schemas.microsoft.com/office/drawing/2014/main" id="{F36CB9EC-487F-7D07-8137-DE1DCE09AE7A}"/>
              </a:ext>
            </a:extLst>
          </p:cNvPr>
          <p:cNvSpPr txBox="1"/>
          <p:nvPr/>
        </p:nvSpPr>
        <p:spPr>
          <a:xfrm>
            <a:off x="142058" y="1498976"/>
            <a:ext cx="5433120" cy="2585323"/>
          </a:xfrm>
          <a:prstGeom prst="rect">
            <a:avLst/>
          </a:prstGeom>
          <a:noFill/>
        </p:spPr>
        <p:txBody>
          <a:bodyPr wrap="square" rtlCol="0">
            <a:spAutoFit/>
          </a:bodyPr>
          <a:lstStyle/>
          <a:p>
            <a:pPr marL="36058" defTabSz="123627">
              <a:spcAft>
                <a:spcPts val="312"/>
              </a:spcAft>
              <a:buClr>
                <a:srgbClr val="EFEFEF"/>
              </a:buClr>
              <a:buSzPts val="1500"/>
            </a:pPr>
            <a:r>
              <a:rPr lang="en-IN" sz="1800" kern="1200" dirty="0">
                <a:solidFill>
                  <a:schemeClr val="tx1"/>
                </a:solidFill>
                <a:latin typeface="+mn-lt"/>
                <a:ea typeface="+mn-ea"/>
                <a:cs typeface="+mn-cs"/>
              </a:rPr>
              <a:t>Converting app sizes from bytes to megabytes (MB) is a simple but essential step that makes data analysis much clearer. App sizes in bytes are often huge numbers that are tough to read and compare. By changing them to MB, the data becomes more straightforward and easier to work with. This change matches industry standards and helps create cleaner, more informative charts and tables. using MB makes the analysis clearer, more consistent, and easier to understand.</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pic>
        <p:nvPicPr>
          <p:cNvPr id="117" name="Picture 116" descr="Mobile device with apps">
            <a:extLst>
              <a:ext uri="{FF2B5EF4-FFF2-40B4-BE49-F238E27FC236}">
                <a16:creationId xmlns:a16="http://schemas.microsoft.com/office/drawing/2014/main" id="{D42D69DA-F61A-6CE2-B463-D036DB5603CE}"/>
              </a:ext>
            </a:extLst>
          </p:cNvPr>
          <p:cNvPicPr>
            <a:picLocks noChangeAspect="1"/>
          </p:cNvPicPr>
          <p:nvPr/>
        </p:nvPicPr>
        <p:blipFill>
          <a:blip r:embed="rId3">
            <a:alphaModFix amt="25000"/>
          </a:blip>
          <a:srcRect/>
          <a:stretch/>
        </p:blipFill>
        <p:spPr>
          <a:xfrm>
            <a:off x="20" y="10"/>
            <a:ext cx="9143980" cy="5143490"/>
          </a:xfrm>
          <a:prstGeom prst="rect">
            <a:avLst/>
          </a:prstGeom>
        </p:spPr>
      </p:pic>
      <p:sp>
        <p:nvSpPr>
          <p:cNvPr id="99" name="Google Shape;99;p19"/>
          <p:cNvSpPr txBox="1">
            <a:spLocks noGrp="1"/>
          </p:cNvSpPr>
          <p:nvPr>
            <p:ph type="title"/>
          </p:nvPr>
        </p:nvSpPr>
        <p:spPr>
          <a:xfrm>
            <a:off x="768096" y="438912"/>
            <a:ext cx="7290054"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rgbClr val="FFFFFF"/>
                </a:solidFill>
              </a:rPr>
              <a:t>Literature Review</a:t>
            </a:r>
          </a:p>
        </p:txBody>
      </p:sp>
      <p:sp>
        <p:nvSpPr>
          <p:cNvPr id="114" name="Google Shape;100;p19"/>
          <p:cNvSpPr txBox="1"/>
          <p:nvPr/>
        </p:nvSpPr>
        <p:spPr>
          <a:xfrm>
            <a:off x="768096" y="1714500"/>
            <a:ext cx="7290054" cy="3017520"/>
          </a:xfrm>
          <a:prstGeom prst="rect">
            <a:avLst/>
          </a:prstGeom>
        </p:spPr>
        <p:txBody>
          <a:bodyPr spcFirstLastPara="1" vert="horz" lIns="45720" tIns="45720" rIns="45720" bIns="45720" rtlCol="0" anchorCtr="0">
            <a:normAutofit/>
          </a:bodyPr>
          <a:lstStyle/>
          <a:p>
            <a:pPr marL="133350" lvl="0" defTabSz="914400">
              <a:lnSpc>
                <a:spcPct val="90000"/>
              </a:lnSpc>
              <a:spcBef>
                <a:spcPts val="1200"/>
              </a:spcBef>
              <a:spcAft>
                <a:spcPts val="0"/>
              </a:spcAft>
              <a:buClr>
                <a:schemeClr val="accent1"/>
              </a:buClr>
              <a:buSzPts val="1500"/>
            </a:pPr>
            <a:r>
              <a:rPr lang="en-US" sz="1700">
                <a:solidFill>
                  <a:srgbClr val="FFFFFF"/>
                </a:solidFill>
              </a:rPr>
              <a:t>Genre Popularity: Key to app success in digital stores. Research shows:</a:t>
            </a:r>
          </a:p>
          <a:p>
            <a:pPr marL="914400" lvl="1" indent="-323850" defTabSz="914400">
              <a:lnSpc>
                <a:spcPct val="90000"/>
              </a:lnSpc>
              <a:spcBef>
                <a:spcPts val="0"/>
              </a:spcBef>
              <a:spcAft>
                <a:spcPts val="0"/>
              </a:spcAft>
              <a:buClr>
                <a:schemeClr val="accent1"/>
              </a:buClr>
              <a:buSzPts val="1500"/>
              <a:buChar char="○"/>
            </a:pPr>
            <a:r>
              <a:rPr lang="en-US" sz="1700">
                <a:solidFill>
                  <a:srgbClr val="FFFFFF"/>
                </a:solidFill>
              </a:rPr>
              <a:t>Gaming genre accounts for 21% of downloads; primarily free apps dominate (Xu et al., 2015).</a:t>
            </a:r>
          </a:p>
          <a:p>
            <a:pPr marL="914400" lvl="1" indent="-323850" defTabSz="914400">
              <a:lnSpc>
                <a:spcPct val="90000"/>
              </a:lnSpc>
              <a:spcBef>
                <a:spcPts val="0"/>
              </a:spcBef>
              <a:spcAft>
                <a:spcPts val="0"/>
              </a:spcAft>
              <a:buClr>
                <a:schemeClr val="accent1"/>
              </a:buClr>
              <a:buSzPts val="1500"/>
              <a:buChar char="○"/>
            </a:pPr>
            <a:r>
              <a:rPr lang="en-US" sz="1700">
                <a:solidFill>
                  <a:srgbClr val="FFFFFF"/>
                </a:solidFill>
              </a:rPr>
              <a:t>Niche genres (e.g., education) tend to perform better with paid models.</a:t>
            </a:r>
          </a:p>
          <a:p>
            <a:pPr marL="133350" lvl="0" defTabSz="914400">
              <a:lnSpc>
                <a:spcPct val="90000"/>
              </a:lnSpc>
              <a:spcBef>
                <a:spcPts val="0"/>
              </a:spcBef>
              <a:spcAft>
                <a:spcPts val="0"/>
              </a:spcAft>
              <a:buClr>
                <a:schemeClr val="accent1"/>
              </a:buClr>
              <a:buSzPts val="1500"/>
            </a:pPr>
            <a:endParaRPr lang="en-US" sz="1700">
              <a:solidFill>
                <a:srgbClr val="FFFFFF"/>
              </a:solidFill>
            </a:endParaRPr>
          </a:p>
          <a:p>
            <a:pPr marL="457200" lvl="0" indent="-323850" defTabSz="914400">
              <a:lnSpc>
                <a:spcPct val="90000"/>
              </a:lnSpc>
              <a:spcBef>
                <a:spcPts val="0"/>
              </a:spcBef>
              <a:spcAft>
                <a:spcPts val="0"/>
              </a:spcAft>
              <a:buClr>
                <a:schemeClr val="accent1"/>
              </a:buClr>
              <a:buSzPts val="1500"/>
              <a:buChar char="●"/>
            </a:pPr>
            <a:endParaRPr lang="en-US" sz="1700">
              <a:solidFill>
                <a:srgbClr val="FFFFFF"/>
              </a:solidFill>
            </a:endParaRPr>
          </a:p>
          <a:p>
            <a:pPr marL="133350" lvl="0" defTabSz="914400">
              <a:lnSpc>
                <a:spcPct val="90000"/>
              </a:lnSpc>
              <a:spcBef>
                <a:spcPts val="0"/>
              </a:spcBef>
              <a:spcAft>
                <a:spcPts val="0"/>
              </a:spcAft>
              <a:buClr>
                <a:schemeClr val="accent1"/>
              </a:buClr>
              <a:buSzPts val="1500"/>
            </a:pPr>
            <a:r>
              <a:rPr lang="en-US" sz="1700">
                <a:solidFill>
                  <a:srgbClr val="FFFFFF"/>
                </a:solidFill>
              </a:rPr>
              <a:t>Free vs. Paid Apps:</a:t>
            </a:r>
          </a:p>
          <a:p>
            <a:pPr marL="914400" lvl="1" indent="-323850" defTabSz="914400">
              <a:lnSpc>
                <a:spcPct val="90000"/>
              </a:lnSpc>
              <a:spcBef>
                <a:spcPts val="0"/>
              </a:spcBef>
              <a:spcAft>
                <a:spcPts val="0"/>
              </a:spcAft>
              <a:buClr>
                <a:schemeClr val="accent1"/>
              </a:buClr>
              <a:buSzPts val="1500"/>
              <a:buChar char="○"/>
            </a:pPr>
            <a:r>
              <a:rPr lang="en-US" sz="1700">
                <a:solidFill>
                  <a:srgbClr val="FFFFFF"/>
                </a:solidFill>
              </a:rPr>
              <a:t>Free apps see higher downloads but often lower ratings due to user diversity.</a:t>
            </a:r>
          </a:p>
          <a:p>
            <a:pPr marL="914400" lvl="1" indent="-323850" defTabSz="914400">
              <a:lnSpc>
                <a:spcPct val="90000"/>
              </a:lnSpc>
              <a:spcBef>
                <a:spcPts val="0"/>
              </a:spcBef>
              <a:spcAft>
                <a:spcPts val="0"/>
              </a:spcAft>
              <a:buClr>
                <a:schemeClr val="accent1"/>
              </a:buClr>
              <a:buSzPts val="1500"/>
              <a:buChar char="○"/>
            </a:pPr>
            <a:r>
              <a:rPr lang="en-US" sz="1700">
                <a:solidFill>
                  <a:srgbClr val="FFFFFF"/>
                </a:solidFill>
              </a:rPr>
              <a:t>Paid apps achieve better ratings, particularly in specialized genres, indicating user willingness to pay for quality (Kim &amp; Lee, 2018).</a:t>
            </a:r>
          </a:p>
          <a:p>
            <a:pPr marL="0" lvl="0" indent="0" defTabSz="914400">
              <a:lnSpc>
                <a:spcPct val="90000"/>
              </a:lnSpc>
              <a:spcBef>
                <a:spcPts val="1200"/>
              </a:spcBef>
              <a:spcAft>
                <a:spcPts val="0"/>
              </a:spcAft>
              <a:buClr>
                <a:schemeClr val="accent1"/>
              </a:buClr>
              <a:buNone/>
            </a:pPr>
            <a:endParaRPr lang="en-US" sz="17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pic>
        <p:nvPicPr>
          <p:cNvPr id="108" name="Picture 107" descr="Mobile device with apps">
            <a:extLst>
              <a:ext uri="{FF2B5EF4-FFF2-40B4-BE49-F238E27FC236}">
                <a16:creationId xmlns:a16="http://schemas.microsoft.com/office/drawing/2014/main" id="{630FCE1E-F77A-3D3A-5DA2-466C2DB9E2F0}"/>
              </a:ext>
            </a:extLst>
          </p:cNvPr>
          <p:cNvPicPr>
            <a:picLocks noChangeAspect="1"/>
          </p:cNvPicPr>
          <p:nvPr/>
        </p:nvPicPr>
        <p:blipFill>
          <a:blip r:embed="rId3">
            <a:alphaModFix amt="25000"/>
          </a:blip>
          <a:srcRect/>
          <a:stretch/>
        </p:blipFill>
        <p:spPr>
          <a:xfrm>
            <a:off x="20" y="10"/>
            <a:ext cx="9143980" cy="5143490"/>
          </a:xfrm>
          <a:prstGeom prst="rect">
            <a:avLst/>
          </a:prstGeom>
        </p:spPr>
      </p:pic>
      <p:sp>
        <p:nvSpPr>
          <p:cNvPr id="105" name="Google Shape;105;p20"/>
          <p:cNvSpPr txBox="1">
            <a:spLocks noGrp="1"/>
          </p:cNvSpPr>
          <p:nvPr>
            <p:ph type="title"/>
          </p:nvPr>
        </p:nvSpPr>
        <p:spPr>
          <a:xfrm>
            <a:off x="768096" y="438912"/>
            <a:ext cx="7290054"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solidFill>
                  <a:srgbClr val="FFFFFF"/>
                </a:solidFill>
              </a:rPr>
              <a:t>Literature Review</a:t>
            </a:r>
          </a:p>
        </p:txBody>
      </p:sp>
      <p:sp>
        <p:nvSpPr>
          <p:cNvPr id="106" name="Google Shape;106;p20"/>
          <p:cNvSpPr txBox="1"/>
          <p:nvPr/>
        </p:nvSpPr>
        <p:spPr>
          <a:xfrm>
            <a:off x="768096" y="1714500"/>
            <a:ext cx="7290054" cy="3017520"/>
          </a:xfrm>
          <a:prstGeom prst="rect">
            <a:avLst/>
          </a:prstGeom>
        </p:spPr>
        <p:txBody>
          <a:bodyPr spcFirstLastPara="1" vert="horz" lIns="45720" tIns="45720" rIns="45720" bIns="45720" rtlCol="0" anchorCtr="0">
            <a:normAutofit/>
          </a:bodyPr>
          <a:lstStyle/>
          <a:p>
            <a:pPr marL="133350" lvl="0" defTabSz="914400">
              <a:lnSpc>
                <a:spcPct val="90000"/>
              </a:lnSpc>
              <a:spcBef>
                <a:spcPts val="0"/>
              </a:spcBef>
              <a:spcAft>
                <a:spcPts val="0"/>
              </a:spcAft>
              <a:buClr>
                <a:schemeClr val="accent1"/>
              </a:buClr>
              <a:buSzPts val="1500"/>
            </a:pPr>
            <a:r>
              <a:rPr lang="en-US" b="1">
                <a:solidFill>
                  <a:srgbClr val="FFFFFF"/>
                </a:solidFill>
              </a:rPr>
              <a:t>Importance of Device Compatibility</a:t>
            </a:r>
            <a:r>
              <a:rPr lang="en-US">
                <a:solidFill>
                  <a:srgbClr val="FFFFFF"/>
                </a:solidFill>
              </a:rPr>
              <a:t>: Apps supporting multiple devices yield higher user engagement.</a:t>
            </a:r>
          </a:p>
          <a:p>
            <a:pPr marL="914400" lvl="1" indent="-323850" defTabSz="914400">
              <a:lnSpc>
                <a:spcPct val="90000"/>
              </a:lnSpc>
              <a:spcBef>
                <a:spcPts val="0"/>
              </a:spcBef>
              <a:spcAft>
                <a:spcPts val="0"/>
              </a:spcAft>
              <a:buClr>
                <a:schemeClr val="accent1"/>
              </a:buClr>
              <a:buSzPts val="1500"/>
              <a:buChar char="○"/>
            </a:pPr>
            <a:r>
              <a:rPr lang="en-US">
                <a:solidFill>
                  <a:srgbClr val="FFFFFF"/>
                </a:solidFill>
              </a:rPr>
              <a:t>Multi-language apps see 30% more downloads compared to single-language counterparts (Meyer et al., 2019).</a:t>
            </a:r>
          </a:p>
          <a:p>
            <a:pPr marL="133350" lvl="0" defTabSz="914400">
              <a:lnSpc>
                <a:spcPct val="90000"/>
              </a:lnSpc>
              <a:spcBef>
                <a:spcPts val="0"/>
              </a:spcBef>
              <a:spcAft>
                <a:spcPts val="0"/>
              </a:spcAft>
              <a:buClr>
                <a:schemeClr val="accent1"/>
              </a:buClr>
              <a:buSzPts val="1500"/>
            </a:pPr>
            <a:r>
              <a:rPr lang="en-US" b="1">
                <a:solidFill>
                  <a:srgbClr val="FFFFFF"/>
                </a:solidFill>
              </a:rPr>
              <a:t>High-Rated Apps</a:t>
            </a:r>
            <a:r>
              <a:rPr lang="en-US">
                <a:solidFill>
                  <a:srgbClr val="FFFFFF"/>
                </a:solidFill>
              </a:rPr>
              <a:t>: Often optimized for various platforms; compatibility enhances user satisfaction.</a:t>
            </a:r>
          </a:p>
          <a:p>
            <a:pPr marL="914400" lvl="1" indent="-323850" defTabSz="914400">
              <a:lnSpc>
                <a:spcPct val="90000"/>
              </a:lnSpc>
              <a:spcBef>
                <a:spcPts val="0"/>
              </a:spcBef>
              <a:spcAft>
                <a:spcPts val="0"/>
              </a:spcAft>
              <a:buClr>
                <a:schemeClr val="accent1"/>
              </a:buClr>
              <a:buSzPts val="1500"/>
              <a:buChar char="○"/>
            </a:pPr>
            <a:r>
              <a:rPr lang="en-US">
                <a:solidFill>
                  <a:srgbClr val="FFFFFF"/>
                </a:solidFill>
              </a:rPr>
              <a:t>Apps supporting over five devices retain users better over six months, especially in gaming and productivity (Lee &amp; Cho, 2020).</a:t>
            </a:r>
          </a:p>
          <a:p>
            <a:pPr marL="0" lvl="0" indent="0" defTabSz="914400">
              <a:lnSpc>
                <a:spcPct val="90000"/>
              </a:lnSpc>
              <a:spcBef>
                <a:spcPts val="1200"/>
              </a:spcBef>
              <a:spcAft>
                <a:spcPts val="0"/>
              </a:spcAft>
              <a:buClr>
                <a:schemeClr val="accent1"/>
              </a:buClr>
              <a:buNone/>
            </a:pPr>
            <a:r>
              <a:rPr lang="en-US" b="1">
                <a:solidFill>
                  <a:srgbClr val="FFFFFF"/>
                </a:solidFill>
              </a:rPr>
              <a:t>Conclusion</a:t>
            </a:r>
            <a:r>
              <a:rPr lang="en-US">
                <a:solidFill>
                  <a:srgbClr val="FFFFFF"/>
                </a:solidFill>
              </a:rPr>
              <a:t>: Genre choice, pricing strategy, device support, and localization are crucial for app success, guiding developers to enhance performance across diverse demographics.</a:t>
            </a:r>
          </a:p>
          <a:p>
            <a:pPr marL="0" lvl="0" indent="0" defTabSz="914400">
              <a:lnSpc>
                <a:spcPct val="90000"/>
              </a:lnSpc>
              <a:spcBef>
                <a:spcPts val="0"/>
              </a:spcBef>
              <a:spcAft>
                <a:spcPts val="0"/>
              </a:spcAft>
              <a:buClr>
                <a:schemeClr val="accent1"/>
              </a:buClr>
              <a:buNone/>
            </a:pPr>
            <a:endParaRPr lang="en-US" b="1">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232</TotalTime>
  <Words>4935</Words>
  <Application>Microsoft Office PowerPoint</Application>
  <PresentationFormat>On-screen Show (16:9)</PresentationFormat>
  <Paragraphs>267</Paragraphs>
  <Slides>45</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Tw Cen MT</vt:lpstr>
      <vt:lpstr>Wingdings 3</vt:lpstr>
      <vt:lpstr>Arial</vt:lpstr>
      <vt:lpstr>Roboto</vt:lpstr>
      <vt:lpstr>Tw Cen MT Condensed</vt:lpstr>
      <vt:lpstr>Integral</vt:lpstr>
      <vt:lpstr>PROF. KSHITIJ SHARMA</vt:lpstr>
      <vt:lpstr>Abstract</vt:lpstr>
      <vt:lpstr>Introduction</vt:lpstr>
      <vt:lpstr>Adding Dataset for EDA </vt:lpstr>
      <vt:lpstr>Dataset</vt:lpstr>
      <vt:lpstr>Preprocessing</vt:lpstr>
      <vt:lpstr>Preprocessing</vt:lpstr>
      <vt:lpstr>Literature Review</vt:lpstr>
      <vt:lpstr>Literature Review</vt:lpstr>
      <vt:lpstr>Architecture / Methodology</vt:lpstr>
      <vt:lpstr>Architecture / Methodology</vt:lpstr>
      <vt:lpstr>Insights:</vt:lpstr>
      <vt:lpstr>Insights:</vt:lpstr>
      <vt:lpstr>Insights:</vt:lpstr>
      <vt:lpstr>Insights:</vt:lpstr>
      <vt:lpstr>Insights:</vt:lpstr>
      <vt:lpstr>Insights:</vt:lpstr>
      <vt:lpstr>Insights:</vt:lpstr>
      <vt:lpstr>Insights:</vt:lpstr>
      <vt:lpstr>Insights:</vt:lpstr>
      <vt:lpstr>Insights:</vt:lpstr>
      <vt:lpstr>Insights:</vt:lpstr>
      <vt:lpstr>Insights:</vt:lpstr>
      <vt:lpstr>Insights:</vt:lpstr>
      <vt:lpstr>CODE:</vt:lpstr>
      <vt:lpstr>Insights:</vt:lpstr>
      <vt:lpstr>Insights:</vt:lpstr>
      <vt:lpstr>CODE:</vt:lpstr>
      <vt:lpstr>Insights:</vt:lpstr>
      <vt:lpstr>Insights:</vt:lpstr>
      <vt:lpstr>Insights:</vt:lpstr>
      <vt:lpstr>Insights:</vt:lpstr>
      <vt:lpstr>Insights:</vt:lpstr>
      <vt:lpstr>Insights:</vt:lpstr>
      <vt:lpstr>Insights:</vt:lpstr>
      <vt:lpstr>Insights:</vt:lpstr>
      <vt:lpstr>Insights:</vt:lpstr>
      <vt:lpstr>Insights:</vt:lpstr>
      <vt:lpstr>Insights:</vt:lpstr>
      <vt:lpstr>Insights:</vt:lpstr>
      <vt:lpstr>Insights:</vt:lpstr>
      <vt:lpstr>Insights:</vt:lpstr>
      <vt:lpstr>Conclusion</vt:lpstr>
      <vt:lpstr>References</vt:lpstr>
      <vt:lpstr> GitHub Repository for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Patel, Mr. Divy Kapleshbhai</cp:lastModifiedBy>
  <cp:revision>10</cp:revision>
  <dcterms:modified xsi:type="dcterms:W3CDTF">2024-11-05T22:06:57Z</dcterms:modified>
</cp:coreProperties>
</file>